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2" r:id="rId2"/>
    <p:sldId id="280" r:id="rId3"/>
    <p:sldId id="281" r:id="rId4"/>
    <p:sldId id="283" r:id="rId5"/>
    <p:sldId id="284" r:id="rId6"/>
    <p:sldId id="285" r:id="rId7"/>
    <p:sldId id="286" r:id="rId8"/>
    <p:sldId id="287" r:id="rId9"/>
    <p:sldId id="288" r:id="rId10"/>
    <p:sldId id="289" r:id="rId11"/>
    <p:sldId id="293" r:id="rId12"/>
    <p:sldId id="294" r:id="rId13"/>
    <p:sldId id="290" r:id="rId14"/>
    <p:sldId id="291" r:id="rId15"/>
    <p:sldId id="276" r:id="rId16"/>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301"/>
    <a:srgbClr val="29411B"/>
    <a:srgbClr val="203214"/>
    <a:srgbClr val="3553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C4E477D-584C-434F-A8C4-B6BC64A3D791}" v="11" dt="2023-04-15T15:38:25.5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p:scale>
          <a:sx n="75" d="100"/>
          <a:sy n="75" d="100"/>
        </p:scale>
        <p:origin x="972" y="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aig Childress" userId="1b47e530f5301e44" providerId="LiveId" clId="{BC4E477D-584C-434F-A8C4-B6BC64A3D791}"/>
    <pc:docChg chg="undo custSel addSld delSld modSld sldOrd">
      <pc:chgData name="Craig Childress" userId="1b47e530f5301e44" providerId="LiveId" clId="{BC4E477D-584C-434F-A8C4-B6BC64A3D791}" dt="2023-04-15T15:41:46.516" v="862" actId="1076"/>
      <pc:docMkLst>
        <pc:docMk/>
      </pc:docMkLst>
      <pc:sldChg chg="del">
        <pc:chgData name="Craig Childress" userId="1b47e530f5301e44" providerId="LiveId" clId="{BC4E477D-584C-434F-A8C4-B6BC64A3D791}" dt="2023-04-15T14:51:03.513" v="0" actId="47"/>
        <pc:sldMkLst>
          <pc:docMk/>
          <pc:sldMk cId="2944279862" sldId="256"/>
        </pc:sldMkLst>
      </pc:sldChg>
      <pc:sldChg chg="del">
        <pc:chgData name="Craig Childress" userId="1b47e530f5301e44" providerId="LiveId" clId="{BC4E477D-584C-434F-A8C4-B6BC64A3D791}" dt="2023-04-15T14:51:04.610" v="1" actId="47"/>
        <pc:sldMkLst>
          <pc:docMk/>
          <pc:sldMk cId="1243770029" sldId="257"/>
        </pc:sldMkLst>
      </pc:sldChg>
      <pc:sldChg chg="del">
        <pc:chgData name="Craig Childress" userId="1b47e530f5301e44" providerId="LiveId" clId="{BC4E477D-584C-434F-A8C4-B6BC64A3D791}" dt="2023-04-15T14:56:43.002" v="90" actId="47"/>
        <pc:sldMkLst>
          <pc:docMk/>
          <pc:sldMk cId="3722170256" sldId="258"/>
        </pc:sldMkLst>
      </pc:sldChg>
      <pc:sldChg chg="del">
        <pc:chgData name="Craig Childress" userId="1b47e530f5301e44" providerId="LiveId" clId="{BC4E477D-584C-434F-A8C4-B6BC64A3D791}" dt="2023-04-15T14:56:43.951" v="91" actId="47"/>
        <pc:sldMkLst>
          <pc:docMk/>
          <pc:sldMk cId="1516291102" sldId="260"/>
        </pc:sldMkLst>
      </pc:sldChg>
      <pc:sldChg chg="del">
        <pc:chgData name="Craig Childress" userId="1b47e530f5301e44" providerId="LiveId" clId="{BC4E477D-584C-434F-A8C4-B6BC64A3D791}" dt="2023-04-15T14:51:05.665" v="2" actId="47"/>
        <pc:sldMkLst>
          <pc:docMk/>
          <pc:sldMk cId="3730103346" sldId="261"/>
        </pc:sldMkLst>
      </pc:sldChg>
      <pc:sldChg chg="del">
        <pc:chgData name="Craig Childress" userId="1b47e530f5301e44" providerId="LiveId" clId="{BC4E477D-584C-434F-A8C4-B6BC64A3D791}" dt="2023-04-15T14:56:44.662" v="92" actId="47"/>
        <pc:sldMkLst>
          <pc:docMk/>
          <pc:sldMk cId="650877943" sldId="262"/>
        </pc:sldMkLst>
      </pc:sldChg>
      <pc:sldChg chg="del">
        <pc:chgData name="Craig Childress" userId="1b47e530f5301e44" providerId="LiveId" clId="{BC4E477D-584C-434F-A8C4-B6BC64A3D791}" dt="2023-04-15T14:56:45.986" v="94" actId="47"/>
        <pc:sldMkLst>
          <pc:docMk/>
          <pc:sldMk cId="3960101928" sldId="263"/>
        </pc:sldMkLst>
      </pc:sldChg>
      <pc:sldChg chg="del">
        <pc:chgData name="Craig Childress" userId="1b47e530f5301e44" providerId="LiveId" clId="{BC4E477D-584C-434F-A8C4-B6BC64A3D791}" dt="2023-04-15T14:51:06.567" v="3" actId="47"/>
        <pc:sldMkLst>
          <pc:docMk/>
          <pc:sldMk cId="515359952" sldId="264"/>
        </pc:sldMkLst>
      </pc:sldChg>
      <pc:sldChg chg="del">
        <pc:chgData name="Craig Childress" userId="1b47e530f5301e44" providerId="LiveId" clId="{BC4E477D-584C-434F-A8C4-B6BC64A3D791}" dt="2023-04-15T14:56:45.287" v="93" actId="47"/>
        <pc:sldMkLst>
          <pc:docMk/>
          <pc:sldMk cId="3875647991" sldId="265"/>
        </pc:sldMkLst>
      </pc:sldChg>
      <pc:sldChg chg="del">
        <pc:chgData name="Craig Childress" userId="1b47e530f5301e44" providerId="LiveId" clId="{BC4E477D-584C-434F-A8C4-B6BC64A3D791}" dt="2023-04-15T14:56:41.818" v="89" actId="47"/>
        <pc:sldMkLst>
          <pc:docMk/>
          <pc:sldMk cId="147310570" sldId="266"/>
        </pc:sldMkLst>
      </pc:sldChg>
      <pc:sldChg chg="del">
        <pc:chgData name="Craig Childress" userId="1b47e530f5301e44" providerId="LiveId" clId="{BC4E477D-584C-434F-A8C4-B6BC64A3D791}" dt="2023-04-15T14:56:46.799" v="95" actId="47"/>
        <pc:sldMkLst>
          <pc:docMk/>
          <pc:sldMk cId="3240700777" sldId="267"/>
        </pc:sldMkLst>
      </pc:sldChg>
      <pc:sldChg chg="del">
        <pc:chgData name="Craig Childress" userId="1b47e530f5301e44" providerId="LiveId" clId="{BC4E477D-584C-434F-A8C4-B6BC64A3D791}" dt="2023-04-15T14:51:07.492" v="4" actId="47"/>
        <pc:sldMkLst>
          <pc:docMk/>
          <pc:sldMk cId="3397057614" sldId="268"/>
        </pc:sldMkLst>
      </pc:sldChg>
      <pc:sldChg chg="del">
        <pc:chgData name="Craig Childress" userId="1b47e530f5301e44" providerId="LiveId" clId="{BC4E477D-584C-434F-A8C4-B6BC64A3D791}" dt="2023-04-15T14:51:10.769" v="5" actId="47"/>
        <pc:sldMkLst>
          <pc:docMk/>
          <pc:sldMk cId="184388823" sldId="269"/>
        </pc:sldMkLst>
      </pc:sldChg>
      <pc:sldChg chg="del">
        <pc:chgData name="Craig Childress" userId="1b47e530f5301e44" providerId="LiveId" clId="{BC4E477D-584C-434F-A8C4-B6BC64A3D791}" dt="2023-04-15T14:55:51.555" v="79" actId="47"/>
        <pc:sldMkLst>
          <pc:docMk/>
          <pc:sldMk cId="2409995019" sldId="270"/>
        </pc:sldMkLst>
      </pc:sldChg>
      <pc:sldChg chg="del">
        <pc:chgData name="Craig Childress" userId="1b47e530f5301e44" providerId="LiveId" clId="{BC4E477D-584C-434F-A8C4-B6BC64A3D791}" dt="2023-04-15T14:51:11.890" v="6" actId="47"/>
        <pc:sldMkLst>
          <pc:docMk/>
          <pc:sldMk cId="24233643" sldId="271"/>
        </pc:sldMkLst>
      </pc:sldChg>
      <pc:sldChg chg="del">
        <pc:chgData name="Craig Childress" userId="1b47e530f5301e44" providerId="LiveId" clId="{BC4E477D-584C-434F-A8C4-B6BC64A3D791}" dt="2023-04-15T14:55:53.402" v="80" actId="47"/>
        <pc:sldMkLst>
          <pc:docMk/>
          <pc:sldMk cId="1168084082" sldId="272"/>
        </pc:sldMkLst>
      </pc:sldChg>
      <pc:sldChg chg="del">
        <pc:chgData name="Craig Childress" userId="1b47e530f5301e44" providerId="LiveId" clId="{BC4E477D-584C-434F-A8C4-B6BC64A3D791}" dt="2023-04-15T14:51:12.926" v="7" actId="47"/>
        <pc:sldMkLst>
          <pc:docMk/>
          <pc:sldMk cId="402055713" sldId="273"/>
        </pc:sldMkLst>
      </pc:sldChg>
      <pc:sldChg chg="del">
        <pc:chgData name="Craig Childress" userId="1b47e530f5301e44" providerId="LiveId" clId="{BC4E477D-584C-434F-A8C4-B6BC64A3D791}" dt="2023-04-15T14:51:13.911" v="8" actId="47"/>
        <pc:sldMkLst>
          <pc:docMk/>
          <pc:sldMk cId="542084009" sldId="275"/>
        </pc:sldMkLst>
      </pc:sldChg>
      <pc:sldChg chg="addSp modSp mod">
        <pc:chgData name="Craig Childress" userId="1b47e530f5301e44" providerId="LiveId" clId="{BC4E477D-584C-434F-A8C4-B6BC64A3D791}" dt="2023-04-15T14:58:22.270" v="119" actId="20577"/>
        <pc:sldMkLst>
          <pc:docMk/>
          <pc:sldMk cId="1965310903" sldId="276"/>
        </pc:sldMkLst>
        <pc:spChg chg="mod">
          <ac:chgData name="Craig Childress" userId="1b47e530f5301e44" providerId="LiveId" clId="{BC4E477D-584C-434F-A8C4-B6BC64A3D791}" dt="2023-04-15T14:58:22.270" v="119" actId="20577"/>
          <ac:spMkLst>
            <pc:docMk/>
            <pc:sldMk cId="1965310903" sldId="276"/>
            <ac:spMk id="3" creationId="{FCD56988-F8E0-EFB2-D11F-36D9D06CAAB9}"/>
          </ac:spMkLst>
        </pc:spChg>
        <pc:spChg chg="add mod">
          <ac:chgData name="Craig Childress" userId="1b47e530f5301e44" providerId="LiveId" clId="{BC4E477D-584C-434F-A8C4-B6BC64A3D791}" dt="2023-04-15T14:51:43.800" v="10"/>
          <ac:spMkLst>
            <pc:docMk/>
            <pc:sldMk cId="1965310903" sldId="276"/>
            <ac:spMk id="4" creationId="{32DB5D3E-64E2-FC32-5704-7D3FAF2A1217}"/>
          </ac:spMkLst>
        </pc:spChg>
        <pc:spChg chg="add mod">
          <ac:chgData name="Craig Childress" userId="1b47e530f5301e44" providerId="LiveId" clId="{BC4E477D-584C-434F-A8C4-B6BC64A3D791}" dt="2023-04-15T14:57:07.864" v="117" actId="20577"/>
          <ac:spMkLst>
            <pc:docMk/>
            <pc:sldMk cId="1965310903" sldId="276"/>
            <ac:spMk id="5" creationId="{D1AB1370-396F-29C8-6341-4A18599D7A75}"/>
          </ac:spMkLst>
        </pc:spChg>
      </pc:sldChg>
      <pc:sldChg chg="del">
        <pc:chgData name="Craig Childress" userId="1b47e530f5301e44" providerId="LiveId" clId="{BC4E477D-584C-434F-A8C4-B6BC64A3D791}" dt="2023-04-15T14:51:16.446" v="9" actId="47"/>
        <pc:sldMkLst>
          <pc:docMk/>
          <pc:sldMk cId="255439367" sldId="277"/>
        </pc:sldMkLst>
      </pc:sldChg>
      <pc:sldChg chg="addSp modSp mod ord">
        <pc:chgData name="Craig Childress" userId="1b47e530f5301e44" providerId="LiveId" clId="{BC4E477D-584C-434F-A8C4-B6BC64A3D791}" dt="2023-04-15T14:56:29.305" v="87" actId="1076"/>
        <pc:sldMkLst>
          <pc:docMk/>
          <pc:sldMk cId="85562360" sldId="290"/>
        </pc:sldMkLst>
        <pc:spChg chg="mod">
          <ac:chgData name="Craig Childress" userId="1b47e530f5301e44" providerId="LiveId" clId="{BC4E477D-584C-434F-A8C4-B6BC64A3D791}" dt="2023-04-15T14:56:29.305" v="87" actId="1076"/>
          <ac:spMkLst>
            <pc:docMk/>
            <pc:sldMk cId="85562360" sldId="290"/>
            <ac:spMk id="3" creationId="{565D2270-7C19-B63B-22F7-F77E7420804A}"/>
          </ac:spMkLst>
        </pc:spChg>
        <pc:spChg chg="add mod">
          <ac:chgData name="Craig Childress" userId="1b47e530f5301e44" providerId="LiveId" clId="{BC4E477D-584C-434F-A8C4-B6BC64A3D791}" dt="2023-04-15T14:56:19.393" v="85"/>
          <ac:spMkLst>
            <pc:docMk/>
            <pc:sldMk cId="85562360" sldId="290"/>
            <ac:spMk id="8" creationId="{3E75961E-17E9-008F-5D0B-016018EB47C8}"/>
          </ac:spMkLst>
        </pc:spChg>
      </pc:sldChg>
      <pc:sldChg chg="addSp modSp ord">
        <pc:chgData name="Craig Childress" userId="1b47e530f5301e44" providerId="LiveId" clId="{BC4E477D-584C-434F-A8C4-B6BC64A3D791}" dt="2023-04-15T14:56:32.678" v="88"/>
        <pc:sldMkLst>
          <pc:docMk/>
          <pc:sldMk cId="3409268882" sldId="291"/>
        </pc:sldMkLst>
        <pc:spChg chg="add mod">
          <ac:chgData name="Craig Childress" userId="1b47e530f5301e44" providerId="LiveId" clId="{BC4E477D-584C-434F-A8C4-B6BC64A3D791}" dt="2023-04-15T14:56:32.678" v="88"/>
          <ac:spMkLst>
            <pc:docMk/>
            <pc:sldMk cId="3409268882" sldId="291"/>
            <ac:spMk id="4" creationId="{96D9B43C-E60E-7A7E-5A71-D12A8107DB9D}"/>
          </ac:spMkLst>
        </pc:spChg>
      </pc:sldChg>
      <pc:sldChg chg="addSp modSp new mod ord">
        <pc:chgData name="Craig Childress" userId="1b47e530f5301e44" providerId="LiveId" clId="{BC4E477D-584C-434F-A8C4-B6BC64A3D791}" dt="2023-04-15T15:25:33.924" v="244" actId="1076"/>
        <pc:sldMkLst>
          <pc:docMk/>
          <pc:sldMk cId="2202083970" sldId="292"/>
        </pc:sldMkLst>
        <pc:spChg chg="add mod">
          <ac:chgData name="Craig Childress" userId="1b47e530f5301e44" providerId="LiveId" clId="{BC4E477D-584C-434F-A8C4-B6BC64A3D791}" dt="2023-04-15T15:25:33.924" v="244" actId="1076"/>
          <ac:spMkLst>
            <pc:docMk/>
            <pc:sldMk cId="2202083970" sldId="292"/>
            <ac:spMk id="2" creationId="{12B9B6B8-9ADE-BD6E-EDEF-0D54F93F481C}"/>
          </ac:spMkLst>
        </pc:spChg>
        <pc:spChg chg="add mod">
          <ac:chgData name="Craig Childress" userId="1b47e530f5301e44" providerId="LiveId" clId="{BC4E477D-584C-434F-A8C4-B6BC64A3D791}" dt="2023-04-15T15:25:18.264" v="243" actId="1076"/>
          <ac:spMkLst>
            <pc:docMk/>
            <pc:sldMk cId="2202083970" sldId="292"/>
            <ac:spMk id="3" creationId="{C8DC7156-EB47-D695-CD1A-7A0956E7D137}"/>
          </ac:spMkLst>
        </pc:spChg>
      </pc:sldChg>
      <pc:sldChg chg="modSp add mod">
        <pc:chgData name="Craig Childress" userId="1b47e530f5301e44" providerId="LiveId" clId="{BC4E477D-584C-434F-A8C4-B6BC64A3D791}" dt="2023-04-15T15:31:36.246" v="337" actId="20577"/>
        <pc:sldMkLst>
          <pc:docMk/>
          <pc:sldMk cId="1778361965" sldId="293"/>
        </pc:sldMkLst>
        <pc:spChg chg="mod">
          <ac:chgData name="Craig Childress" userId="1b47e530f5301e44" providerId="LiveId" clId="{BC4E477D-584C-434F-A8C4-B6BC64A3D791}" dt="2023-04-15T15:31:36.246" v="337" actId="20577"/>
          <ac:spMkLst>
            <pc:docMk/>
            <pc:sldMk cId="1778361965" sldId="293"/>
            <ac:spMk id="2" creationId="{12B9B6B8-9ADE-BD6E-EDEF-0D54F93F481C}"/>
          </ac:spMkLst>
        </pc:spChg>
      </pc:sldChg>
      <pc:sldChg chg="addSp modSp new mod">
        <pc:chgData name="Craig Childress" userId="1b47e530f5301e44" providerId="LiveId" clId="{BC4E477D-584C-434F-A8C4-B6BC64A3D791}" dt="2023-04-15T15:41:46.516" v="862" actId="1076"/>
        <pc:sldMkLst>
          <pc:docMk/>
          <pc:sldMk cId="1011654596" sldId="294"/>
        </pc:sldMkLst>
        <pc:spChg chg="add mod">
          <ac:chgData name="Craig Childress" userId="1b47e530f5301e44" providerId="LiveId" clId="{BC4E477D-584C-434F-A8C4-B6BC64A3D791}" dt="2023-04-15T15:41:44.253" v="861" actId="1076"/>
          <ac:spMkLst>
            <pc:docMk/>
            <pc:sldMk cId="1011654596" sldId="294"/>
            <ac:spMk id="2" creationId="{8147D492-3E8A-9482-D6DD-F0CB911A9194}"/>
          </ac:spMkLst>
        </pc:spChg>
        <pc:spChg chg="add mod">
          <ac:chgData name="Craig Childress" userId="1b47e530f5301e44" providerId="LiveId" clId="{BC4E477D-584C-434F-A8C4-B6BC64A3D791}" dt="2023-04-15T15:38:25.591" v="757"/>
          <ac:spMkLst>
            <pc:docMk/>
            <pc:sldMk cId="1011654596" sldId="294"/>
            <ac:spMk id="5" creationId="{41C70487-0333-FBBB-D518-20B49B6469CE}"/>
          </ac:spMkLst>
        </pc:spChg>
        <pc:cxnChg chg="add mod">
          <ac:chgData name="Craig Childress" userId="1b47e530f5301e44" providerId="LiveId" clId="{BC4E477D-584C-434F-A8C4-B6BC64A3D791}" dt="2023-04-15T15:41:46.516" v="862" actId="1076"/>
          <ac:cxnSpMkLst>
            <pc:docMk/>
            <pc:sldMk cId="1011654596" sldId="294"/>
            <ac:cxnSpMk id="4" creationId="{1FC96E34-E69F-9DF1-FF3D-F2D03AC3AAAC}"/>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51E7358-F215-494F-8AAF-47AA20EB6300}" type="datetimeFigureOut">
              <a:rPr lang="en-US" smtClean="0"/>
              <a:t>4/3/2023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585D94-F5D0-4AD2-993C-23923E35C622}" type="slidenum">
              <a:rPr lang="en-US" smtClean="0"/>
              <a:t>‹#›</a:t>
            </a:fld>
            <a:endParaRPr lang="en-US"/>
          </a:p>
        </p:txBody>
      </p:sp>
    </p:spTree>
    <p:extLst>
      <p:ext uri="{BB962C8B-B14F-4D97-AF65-F5344CB8AC3E}">
        <p14:creationId xmlns:p14="http://schemas.microsoft.com/office/powerpoint/2010/main" val="3133566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1E7358-F215-494F-8AAF-47AA20EB6300}" type="datetimeFigureOut">
              <a:rPr lang="en-US" smtClean="0"/>
              <a:t>4/3/2023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585D94-F5D0-4AD2-993C-23923E35C622}" type="slidenum">
              <a:rPr lang="en-US" smtClean="0"/>
              <a:t>‹#›</a:t>
            </a:fld>
            <a:endParaRPr lang="en-US"/>
          </a:p>
        </p:txBody>
      </p:sp>
    </p:spTree>
    <p:extLst>
      <p:ext uri="{BB962C8B-B14F-4D97-AF65-F5344CB8AC3E}">
        <p14:creationId xmlns:p14="http://schemas.microsoft.com/office/powerpoint/2010/main" val="3169848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1E7358-F215-494F-8AAF-47AA20EB6300}" type="datetimeFigureOut">
              <a:rPr lang="en-US" smtClean="0"/>
              <a:t>4/3/2023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585D94-F5D0-4AD2-993C-23923E35C622}" type="slidenum">
              <a:rPr lang="en-US" smtClean="0"/>
              <a:t>‹#›</a:t>
            </a:fld>
            <a:endParaRPr lang="en-US"/>
          </a:p>
        </p:txBody>
      </p:sp>
    </p:spTree>
    <p:extLst>
      <p:ext uri="{BB962C8B-B14F-4D97-AF65-F5344CB8AC3E}">
        <p14:creationId xmlns:p14="http://schemas.microsoft.com/office/powerpoint/2010/main" val="701045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1E7358-F215-494F-8AAF-47AA20EB6300}" type="datetimeFigureOut">
              <a:rPr lang="en-US" smtClean="0"/>
              <a:t>4/3/2023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585D94-F5D0-4AD2-993C-23923E35C622}" type="slidenum">
              <a:rPr lang="en-US" smtClean="0"/>
              <a:t>‹#›</a:t>
            </a:fld>
            <a:endParaRPr lang="en-US"/>
          </a:p>
        </p:txBody>
      </p:sp>
    </p:spTree>
    <p:extLst>
      <p:ext uri="{BB962C8B-B14F-4D97-AF65-F5344CB8AC3E}">
        <p14:creationId xmlns:p14="http://schemas.microsoft.com/office/powerpoint/2010/main" val="1629670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1E7358-F215-494F-8AAF-47AA20EB6300}" type="datetimeFigureOut">
              <a:rPr lang="en-US" smtClean="0"/>
              <a:t>4/3/2023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585D94-F5D0-4AD2-993C-23923E35C622}" type="slidenum">
              <a:rPr lang="en-US" smtClean="0"/>
              <a:t>‹#›</a:t>
            </a:fld>
            <a:endParaRPr lang="en-US"/>
          </a:p>
        </p:txBody>
      </p:sp>
    </p:spTree>
    <p:extLst>
      <p:ext uri="{BB962C8B-B14F-4D97-AF65-F5344CB8AC3E}">
        <p14:creationId xmlns:p14="http://schemas.microsoft.com/office/powerpoint/2010/main" val="2861362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51E7358-F215-494F-8AAF-47AA20EB6300}" type="datetimeFigureOut">
              <a:rPr lang="en-US" smtClean="0"/>
              <a:t>4/3/2023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585D94-F5D0-4AD2-993C-23923E35C622}" type="slidenum">
              <a:rPr lang="en-US" smtClean="0"/>
              <a:t>‹#›</a:t>
            </a:fld>
            <a:endParaRPr lang="en-US"/>
          </a:p>
        </p:txBody>
      </p:sp>
    </p:spTree>
    <p:extLst>
      <p:ext uri="{BB962C8B-B14F-4D97-AF65-F5344CB8AC3E}">
        <p14:creationId xmlns:p14="http://schemas.microsoft.com/office/powerpoint/2010/main" val="91951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51E7358-F215-494F-8AAF-47AA20EB6300}" type="datetimeFigureOut">
              <a:rPr lang="en-US" smtClean="0"/>
              <a:t>4/3/2023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585D94-F5D0-4AD2-993C-23923E35C622}" type="slidenum">
              <a:rPr lang="en-US" smtClean="0"/>
              <a:t>‹#›</a:t>
            </a:fld>
            <a:endParaRPr lang="en-US"/>
          </a:p>
        </p:txBody>
      </p:sp>
    </p:spTree>
    <p:extLst>
      <p:ext uri="{BB962C8B-B14F-4D97-AF65-F5344CB8AC3E}">
        <p14:creationId xmlns:p14="http://schemas.microsoft.com/office/powerpoint/2010/main" val="1467810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51E7358-F215-494F-8AAF-47AA20EB6300}" type="datetimeFigureOut">
              <a:rPr lang="en-US" smtClean="0"/>
              <a:t>4/3/2023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585D94-F5D0-4AD2-993C-23923E35C622}" type="slidenum">
              <a:rPr lang="en-US" smtClean="0"/>
              <a:t>‹#›</a:t>
            </a:fld>
            <a:endParaRPr lang="en-US"/>
          </a:p>
        </p:txBody>
      </p:sp>
    </p:spTree>
    <p:extLst>
      <p:ext uri="{BB962C8B-B14F-4D97-AF65-F5344CB8AC3E}">
        <p14:creationId xmlns:p14="http://schemas.microsoft.com/office/powerpoint/2010/main" val="847538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1E7358-F215-494F-8AAF-47AA20EB6300}" type="datetimeFigureOut">
              <a:rPr lang="en-US" smtClean="0"/>
              <a:t>4/3/2023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585D94-F5D0-4AD2-993C-23923E35C622}" type="slidenum">
              <a:rPr lang="en-US" smtClean="0"/>
              <a:t>‹#›</a:t>
            </a:fld>
            <a:endParaRPr lang="en-US"/>
          </a:p>
        </p:txBody>
      </p:sp>
    </p:spTree>
    <p:extLst>
      <p:ext uri="{BB962C8B-B14F-4D97-AF65-F5344CB8AC3E}">
        <p14:creationId xmlns:p14="http://schemas.microsoft.com/office/powerpoint/2010/main" val="849783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51E7358-F215-494F-8AAF-47AA20EB6300}" type="datetimeFigureOut">
              <a:rPr lang="en-US" smtClean="0"/>
              <a:t>4/3/2023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585D94-F5D0-4AD2-993C-23923E35C622}" type="slidenum">
              <a:rPr lang="en-US" smtClean="0"/>
              <a:t>‹#›</a:t>
            </a:fld>
            <a:endParaRPr lang="en-US"/>
          </a:p>
        </p:txBody>
      </p:sp>
    </p:spTree>
    <p:extLst>
      <p:ext uri="{BB962C8B-B14F-4D97-AF65-F5344CB8AC3E}">
        <p14:creationId xmlns:p14="http://schemas.microsoft.com/office/powerpoint/2010/main" val="3449760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51E7358-F215-494F-8AAF-47AA20EB6300}" type="datetimeFigureOut">
              <a:rPr lang="en-US" smtClean="0"/>
              <a:t>4/3/2023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585D94-F5D0-4AD2-993C-23923E35C622}" type="slidenum">
              <a:rPr lang="en-US" smtClean="0"/>
              <a:t>‹#›</a:t>
            </a:fld>
            <a:endParaRPr lang="en-US"/>
          </a:p>
        </p:txBody>
      </p:sp>
    </p:spTree>
    <p:extLst>
      <p:ext uri="{BB962C8B-B14F-4D97-AF65-F5344CB8AC3E}">
        <p14:creationId xmlns:p14="http://schemas.microsoft.com/office/powerpoint/2010/main" val="2225324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1E7358-F215-494F-8AAF-47AA20EB6300}" type="datetimeFigureOut">
              <a:rPr lang="en-US" smtClean="0"/>
              <a:t>4/3/2023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585D94-F5D0-4AD2-993C-23923E35C622}" type="slidenum">
              <a:rPr lang="en-US" smtClean="0"/>
              <a:t>‹#›</a:t>
            </a:fld>
            <a:endParaRPr lang="en-US"/>
          </a:p>
        </p:txBody>
      </p:sp>
    </p:spTree>
    <p:extLst>
      <p:ext uri="{BB962C8B-B14F-4D97-AF65-F5344CB8AC3E}">
        <p14:creationId xmlns:p14="http://schemas.microsoft.com/office/powerpoint/2010/main" val="32271123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dx.doi.org/10.13140/RG.2.2.16477.90084/2" TargetMode="External"/><Relationship Id="rId2" Type="http://schemas.openxmlformats.org/officeDocument/2006/relationships/hyperlink" Target="https://doi.org/10.1037/pspp0000329"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2B9B6B8-9ADE-BD6E-EDEF-0D54F93F481C}"/>
              </a:ext>
            </a:extLst>
          </p:cNvPr>
          <p:cNvSpPr txBox="1"/>
          <p:nvPr/>
        </p:nvSpPr>
        <p:spPr>
          <a:xfrm>
            <a:off x="1320799" y="2244060"/>
            <a:ext cx="7704667" cy="1184940"/>
          </a:xfrm>
          <a:prstGeom prst="rect">
            <a:avLst/>
          </a:prstGeom>
          <a:noFill/>
        </p:spPr>
        <p:txBody>
          <a:bodyPr wrap="square" rtlCol="0">
            <a:spAutoFit/>
          </a:bodyPr>
          <a:lstStyle/>
          <a:p>
            <a:pPr>
              <a:spcAft>
                <a:spcPts val="1800"/>
              </a:spcAft>
            </a:pPr>
            <a:r>
              <a:rPr lang="en-US" sz="2800" dirty="0"/>
              <a:t>Judicial Education Curriculum Proposals:</a:t>
            </a:r>
          </a:p>
          <a:p>
            <a:r>
              <a:rPr lang="en-US" sz="2800" dirty="0"/>
              <a:t>SB-331 &amp; Alternative Balanced Curriculum</a:t>
            </a:r>
          </a:p>
        </p:txBody>
      </p:sp>
      <p:sp>
        <p:nvSpPr>
          <p:cNvPr id="3" name="TextBox 2">
            <a:extLst>
              <a:ext uri="{FF2B5EF4-FFF2-40B4-BE49-F238E27FC236}">
                <a16:creationId xmlns:a16="http://schemas.microsoft.com/office/drawing/2014/main" id="{C8DC7156-EB47-D695-CD1A-7A0956E7D137}"/>
              </a:ext>
            </a:extLst>
          </p:cNvPr>
          <p:cNvSpPr txBox="1"/>
          <p:nvPr/>
        </p:nvSpPr>
        <p:spPr>
          <a:xfrm>
            <a:off x="5774266" y="6045200"/>
            <a:ext cx="2743200" cy="400110"/>
          </a:xfrm>
          <a:prstGeom prst="rect">
            <a:avLst/>
          </a:prstGeom>
          <a:noFill/>
        </p:spPr>
        <p:txBody>
          <a:bodyPr wrap="square" rtlCol="0">
            <a:spAutoFit/>
          </a:bodyPr>
          <a:lstStyle/>
          <a:p>
            <a:pPr algn="r"/>
            <a:r>
              <a:rPr lang="en-US" sz="2000" dirty="0"/>
              <a:t>(C.A. Childress, 2023)</a:t>
            </a:r>
          </a:p>
        </p:txBody>
      </p:sp>
    </p:spTree>
    <p:extLst>
      <p:ext uri="{BB962C8B-B14F-4D97-AF65-F5344CB8AC3E}">
        <p14:creationId xmlns:p14="http://schemas.microsoft.com/office/powerpoint/2010/main" val="22020839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1A5A7DA-F0C0-C5BC-D05B-5805A73A8EEC}"/>
              </a:ext>
            </a:extLst>
          </p:cNvPr>
          <p:cNvSpPr txBox="1"/>
          <p:nvPr/>
        </p:nvSpPr>
        <p:spPr>
          <a:xfrm>
            <a:off x="711199" y="968806"/>
            <a:ext cx="7484533" cy="467564"/>
          </a:xfrm>
          <a:prstGeom prst="rect">
            <a:avLst/>
          </a:prstGeom>
          <a:noFill/>
        </p:spPr>
        <p:txBody>
          <a:bodyPr wrap="square">
            <a:spAutoFit/>
          </a:bodyPr>
          <a:lstStyle/>
          <a:p>
            <a:pPr marL="0" marR="0">
              <a:lnSpc>
                <a:spcPct val="107000"/>
              </a:lnSpc>
              <a:spcBef>
                <a:spcPts val="600"/>
              </a:spcBef>
              <a:spcAft>
                <a:spcPts val="600"/>
              </a:spcAft>
            </a:pPr>
            <a:r>
              <a:rPr lang="en-US" sz="2400" kern="12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SB-331 Judicial Curriculum Proposal and Alternative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8D45099A-B4BF-7E58-83E7-AF2FACE1379F}"/>
              </a:ext>
            </a:extLst>
          </p:cNvPr>
          <p:cNvSpPr txBox="1"/>
          <p:nvPr/>
        </p:nvSpPr>
        <p:spPr>
          <a:xfrm>
            <a:off x="728132" y="2211403"/>
            <a:ext cx="3725333" cy="1144672"/>
          </a:xfrm>
          <a:prstGeom prst="rect">
            <a:avLst/>
          </a:prstGeom>
          <a:noFill/>
        </p:spPr>
        <p:txBody>
          <a:bodyPr wrap="square" rtlCol="0">
            <a:spAutoFit/>
          </a:bodyPr>
          <a:lstStyle/>
          <a:p>
            <a:pPr>
              <a:spcAft>
                <a:spcPts val="1800"/>
              </a:spcAft>
            </a:pPr>
            <a:r>
              <a:rPr lang="en-US" sz="2400" dirty="0"/>
              <a:t>SB-331 Proposal</a:t>
            </a:r>
          </a:p>
          <a:p>
            <a:pPr marL="0" marR="0">
              <a:lnSpc>
                <a:spcPct val="107000"/>
              </a:lnSpc>
              <a:spcBef>
                <a:spcPts val="600"/>
              </a:spcBef>
              <a:spcAft>
                <a:spcPts val="1800"/>
              </a:spcAft>
              <a:tabLst>
                <a:tab pos="495300" algn="l"/>
              </a:tabLst>
            </a:pPr>
            <a:r>
              <a:rPr lang="en-US" sz="2400" dirty="0">
                <a:solidFill>
                  <a:srgbClr val="000000"/>
                </a:solidFill>
                <a:latin typeface="Cambria" panose="02040503050406030204" pitchFamily="18" charset="0"/>
                <a:ea typeface="Calibri" panose="020F0502020204030204" pitchFamily="34" charset="0"/>
                <a:cs typeface="Times New Roman" panose="02020603050405020304" pitchFamily="18" charset="0"/>
              </a:rPr>
              <a:t>none</a:t>
            </a:r>
            <a:endParaRPr lang="en-US" sz="2400" dirty="0"/>
          </a:p>
        </p:txBody>
      </p:sp>
      <p:sp>
        <p:nvSpPr>
          <p:cNvPr id="5" name="TextBox 4">
            <a:extLst>
              <a:ext uri="{FF2B5EF4-FFF2-40B4-BE49-F238E27FC236}">
                <a16:creationId xmlns:a16="http://schemas.microsoft.com/office/drawing/2014/main" id="{2BB22121-3805-1406-0DB2-1CD575EEC992}"/>
              </a:ext>
            </a:extLst>
          </p:cNvPr>
          <p:cNvSpPr txBox="1"/>
          <p:nvPr/>
        </p:nvSpPr>
        <p:spPr>
          <a:xfrm>
            <a:off x="4182533" y="2211403"/>
            <a:ext cx="4478867" cy="3672993"/>
          </a:xfrm>
          <a:prstGeom prst="rect">
            <a:avLst/>
          </a:prstGeom>
          <a:noFill/>
        </p:spPr>
        <p:txBody>
          <a:bodyPr wrap="square" rtlCol="0">
            <a:spAutoFit/>
          </a:bodyPr>
          <a:lstStyle/>
          <a:p>
            <a:pPr>
              <a:lnSpc>
                <a:spcPct val="107000"/>
              </a:lnSpc>
              <a:spcBef>
                <a:spcPts val="1800"/>
              </a:spcBef>
            </a:pPr>
            <a:r>
              <a:rPr lang="en-US" sz="2400" dirty="0"/>
              <a:t>Alternative  Proposal</a:t>
            </a:r>
          </a:p>
          <a:p>
            <a:pPr>
              <a:spcBef>
                <a:spcPts val="1800"/>
              </a:spcBef>
            </a:pPr>
            <a:r>
              <a:rPr lang="en-US" sz="2400" dirty="0">
                <a:effectLst/>
                <a:latin typeface="Cambria" panose="02040503050406030204" pitchFamily="18" charset="0"/>
                <a:ea typeface="Calibri" panose="020F0502020204030204" pitchFamily="34" charset="0"/>
                <a:cs typeface="Times New Roman" panose="02020603050405020304" pitchFamily="18" charset="0"/>
              </a:rPr>
              <a:t>Description of the attachment system in children and symptom features of attachment pathology, including child development research regarding the breach-and-repair sequence and the resolution of attachment pathology.</a:t>
            </a:r>
            <a:endParaRPr lang="en-US" sz="2400" dirty="0"/>
          </a:p>
        </p:txBody>
      </p:sp>
      <p:cxnSp>
        <p:nvCxnSpPr>
          <p:cNvPr id="8" name="Straight Connector 7">
            <a:extLst>
              <a:ext uri="{FF2B5EF4-FFF2-40B4-BE49-F238E27FC236}">
                <a16:creationId xmlns:a16="http://schemas.microsoft.com/office/drawing/2014/main" id="{3FDB3891-3277-9729-1E2D-D8E8B5DA5D1F}"/>
              </a:ext>
            </a:extLst>
          </p:cNvPr>
          <p:cNvCxnSpPr/>
          <p:nvPr/>
        </p:nvCxnSpPr>
        <p:spPr>
          <a:xfrm>
            <a:off x="609600" y="1461771"/>
            <a:ext cx="7425267" cy="0"/>
          </a:xfrm>
          <a:prstGeom prst="line">
            <a:avLst/>
          </a:prstGeom>
          <a:ln/>
        </p:spPr>
        <p:style>
          <a:lnRef idx="1">
            <a:schemeClr val="dk1"/>
          </a:lnRef>
          <a:fillRef idx="0">
            <a:schemeClr val="dk1"/>
          </a:fillRef>
          <a:effectRef idx="0">
            <a:schemeClr val="dk1"/>
          </a:effectRef>
          <a:fontRef idx="minor">
            <a:schemeClr val="tx1"/>
          </a:fontRef>
        </p:style>
      </p:cxnSp>
      <p:sp>
        <p:nvSpPr>
          <p:cNvPr id="9" name="Rectangle 8">
            <a:extLst>
              <a:ext uri="{FF2B5EF4-FFF2-40B4-BE49-F238E27FC236}">
                <a16:creationId xmlns:a16="http://schemas.microsoft.com/office/drawing/2014/main" id="{0D19187E-B9DB-2044-9AFF-0147B3646D40}"/>
              </a:ext>
            </a:extLst>
          </p:cNvPr>
          <p:cNvSpPr/>
          <p:nvPr/>
        </p:nvSpPr>
        <p:spPr>
          <a:xfrm>
            <a:off x="198948" y="204838"/>
            <a:ext cx="8772794" cy="6456208"/>
          </a:xfrm>
          <a:prstGeom prst="rect">
            <a:avLst/>
          </a:prstGeom>
          <a:no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88A8D0C2-A57F-D604-5938-4F8FEE90836D}"/>
              </a:ext>
            </a:extLst>
          </p:cNvPr>
          <p:cNvSpPr txBox="1"/>
          <p:nvPr/>
        </p:nvSpPr>
        <p:spPr>
          <a:xfrm>
            <a:off x="728132" y="1698207"/>
            <a:ext cx="6595535" cy="461665"/>
          </a:xfrm>
          <a:prstGeom prst="rect">
            <a:avLst/>
          </a:prstGeom>
          <a:noFill/>
        </p:spPr>
        <p:txBody>
          <a:bodyPr wrap="square" rtlCol="0">
            <a:spAutoFit/>
          </a:bodyPr>
          <a:lstStyle/>
          <a:p>
            <a:r>
              <a:rPr lang="en-US" sz="2400" dirty="0"/>
              <a:t>Attachment System &amp; Attachment Pathology</a:t>
            </a:r>
          </a:p>
        </p:txBody>
      </p:sp>
    </p:spTree>
    <p:extLst>
      <p:ext uri="{BB962C8B-B14F-4D97-AF65-F5344CB8AC3E}">
        <p14:creationId xmlns:p14="http://schemas.microsoft.com/office/powerpoint/2010/main" val="9989759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2B9B6B8-9ADE-BD6E-EDEF-0D54F93F481C}"/>
              </a:ext>
            </a:extLst>
          </p:cNvPr>
          <p:cNvSpPr txBox="1"/>
          <p:nvPr/>
        </p:nvSpPr>
        <p:spPr>
          <a:xfrm>
            <a:off x="1320799" y="2244060"/>
            <a:ext cx="7704667" cy="1184940"/>
          </a:xfrm>
          <a:prstGeom prst="rect">
            <a:avLst/>
          </a:prstGeom>
          <a:noFill/>
        </p:spPr>
        <p:txBody>
          <a:bodyPr wrap="square" rtlCol="0">
            <a:spAutoFit/>
          </a:bodyPr>
          <a:lstStyle/>
          <a:p>
            <a:pPr>
              <a:spcAft>
                <a:spcPts val="1800"/>
              </a:spcAft>
            </a:pPr>
            <a:r>
              <a:rPr lang="en-US" sz="2800" dirty="0"/>
              <a:t>Pilot Program for Family Courts:</a:t>
            </a:r>
          </a:p>
          <a:p>
            <a:r>
              <a:rPr lang="en-US" sz="2800" dirty="0"/>
              <a:t>California</a:t>
            </a:r>
          </a:p>
        </p:txBody>
      </p:sp>
      <p:sp>
        <p:nvSpPr>
          <p:cNvPr id="3" name="TextBox 2">
            <a:extLst>
              <a:ext uri="{FF2B5EF4-FFF2-40B4-BE49-F238E27FC236}">
                <a16:creationId xmlns:a16="http://schemas.microsoft.com/office/drawing/2014/main" id="{C8DC7156-EB47-D695-CD1A-7A0956E7D137}"/>
              </a:ext>
            </a:extLst>
          </p:cNvPr>
          <p:cNvSpPr txBox="1"/>
          <p:nvPr/>
        </p:nvSpPr>
        <p:spPr>
          <a:xfrm>
            <a:off x="5774266" y="6045200"/>
            <a:ext cx="2743200" cy="400110"/>
          </a:xfrm>
          <a:prstGeom prst="rect">
            <a:avLst/>
          </a:prstGeom>
          <a:noFill/>
        </p:spPr>
        <p:txBody>
          <a:bodyPr wrap="square" rtlCol="0">
            <a:spAutoFit/>
          </a:bodyPr>
          <a:lstStyle/>
          <a:p>
            <a:pPr algn="r"/>
            <a:r>
              <a:rPr lang="en-US" sz="2000" dirty="0"/>
              <a:t>(C.A. Childress, 2023)</a:t>
            </a:r>
          </a:p>
        </p:txBody>
      </p:sp>
    </p:spTree>
    <p:extLst>
      <p:ext uri="{BB962C8B-B14F-4D97-AF65-F5344CB8AC3E}">
        <p14:creationId xmlns:p14="http://schemas.microsoft.com/office/powerpoint/2010/main" val="17783619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147D492-3E8A-9482-D6DD-F0CB911A9194}"/>
              </a:ext>
            </a:extLst>
          </p:cNvPr>
          <p:cNvSpPr txBox="1"/>
          <p:nvPr/>
        </p:nvSpPr>
        <p:spPr>
          <a:xfrm>
            <a:off x="690033" y="838326"/>
            <a:ext cx="7763934" cy="5401479"/>
          </a:xfrm>
          <a:prstGeom prst="rect">
            <a:avLst/>
          </a:prstGeom>
          <a:noFill/>
        </p:spPr>
        <p:txBody>
          <a:bodyPr wrap="square" rtlCol="0">
            <a:spAutoFit/>
          </a:bodyPr>
          <a:lstStyle/>
          <a:p>
            <a:pPr>
              <a:spcAft>
                <a:spcPts val="1800"/>
              </a:spcAft>
            </a:pPr>
            <a:r>
              <a:rPr lang="en-US" sz="2400" dirty="0"/>
              <a:t>Principle Investigator: Stanford Forensic Psychiatry</a:t>
            </a:r>
          </a:p>
          <a:p>
            <a:pPr>
              <a:spcAft>
                <a:spcPts val="1800"/>
              </a:spcAft>
            </a:pPr>
            <a:r>
              <a:rPr lang="en-US" sz="2400" dirty="0"/>
              <a:t>Satellite So Cal Site: UCLA – Pepperdine – Alliant</a:t>
            </a:r>
          </a:p>
          <a:p>
            <a:pPr lvl="1">
              <a:spcBef>
                <a:spcPts val="1800"/>
              </a:spcBef>
              <a:spcAft>
                <a:spcPts val="1200"/>
              </a:spcAft>
            </a:pPr>
            <a:r>
              <a:rPr lang="en-US" sz="2400" dirty="0"/>
              <a:t>Diagnostic Assessment Protocol Development</a:t>
            </a:r>
          </a:p>
          <a:p>
            <a:pPr marL="1262063" indent="-342900">
              <a:spcAft>
                <a:spcPts val="1200"/>
              </a:spcAft>
              <a:buFont typeface="Arial" panose="020B0604020202020204" pitchFamily="34" charset="0"/>
              <a:buChar char="•"/>
            </a:pPr>
            <a:r>
              <a:rPr lang="en-US" sz="2400" dirty="0"/>
              <a:t>Lead site: Stanford – UCLA</a:t>
            </a:r>
          </a:p>
          <a:p>
            <a:pPr marL="457200">
              <a:spcAft>
                <a:spcPts val="1200"/>
              </a:spcAft>
            </a:pPr>
            <a:r>
              <a:rPr lang="en-US" sz="2400" dirty="0"/>
              <a:t>Treatment Protocol Development</a:t>
            </a:r>
          </a:p>
          <a:p>
            <a:pPr marL="1262063" indent="-342900">
              <a:spcAft>
                <a:spcPts val="1200"/>
              </a:spcAft>
              <a:buFont typeface="Arial" panose="020B0604020202020204" pitchFamily="34" charset="0"/>
              <a:buChar char="•"/>
            </a:pPr>
            <a:r>
              <a:rPr lang="en-US" sz="2400" dirty="0"/>
              <a:t>Pepperdine – Alliant universities</a:t>
            </a:r>
          </a:p>
          <a:p>
            <a:pPr marL="1262063" indent="-342900">
              <a:spcAft>
                <a:spcPts val="1200"/>
              </a:spcAft>
              <a:buFont typeface="Arial" panose="020B0604020202020204" pitchFamily="34" charset="0"/>
              <a:buChar char="•"/>
            </a:pPr>
            <a:r>
              <a:rPr lang="en-US" sz="2400" dirty="0"/>
              <a:t>Teams from: DBT (Linehan), EFT (Johnson &amp; Tronick), IFS (Schwartz)</a:t>
            </a:r>
          </a:p>
          <a:p>
            <a:pPr marL="457200">
              <a:spcAft>
                <a:spcPts val="1200"/>
              </a:spcAft>
            </a:pPr>
            <a:r>
              <a:rPr lang="en-US" sz="2400" dirty="0"/>
              <a:t>Legal Protocol Development</a:t>
            </a:r>
          </a:p>
          <a:p>
            <a:pPr marL="1262063" indent="-342900">
              <a:spcAft>
                <a:spcPts val="1200"/>
              </a:spcAft>
              <a:buFont typeface="Arial" panose="020B0604020202020204" pitchFamily="34" charset="0"/>
              <a:buChar char="•"/>
            </a:pPr>
            <a:r>
              <a:rPr lang="en-US" sz="2400" dirty="0"/>
              <a:t>Stanford – UCLA – Pepperdine Law Schools</a:t>
            </a:r>
          </a:p>
        </p:txBody>
      </p:sp>
      <p:cxnSp>
        <p:nvCxnSpPr>
          <p:cNvPr id="4" name="Straight Connector 3">
            <a:extLst>
              <a:ext uri="{FF2B5EF4-FFF2-40B4-BE49-F238E27FC236}">
                <a16:creationId xmlns:a16="http://schemas.microsoft.com/office/drawing/2014/main" id="{1FC96E34-E69F-9DF1-FF3D-F2D03AC3AAAC}"/>
              </a:ext>
            </a:extLst>
          </p:cNvPr>
          <p:cNvCxnSpPr/>
          <p:nvPr/>
        </p:nvCxnSpPr>
        <p:spPr>
          <a:xfrm>
            <a:off x="622299" y="1947332"/>
            <a:ext cx="69596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41C70487-0333-FBBB-D518-20B49B6469CE}"/>
              </a:ext>
            </a:extLst>
          </p:cNvPr>
          <p:cNvSpPr/>
          <p:nvPr/>
        </p:nvSpPr>
        <p:spPr>
          <a:xfrm>
            <a:off x="198948" y="204838"/>
            <a:ext cx="8772794" cy="6456208"/>
          </a:xfrm>
          <a:prstGeom prst="rect">
            <a:avLst/>
          </a:prstGeom>
          <a:no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116545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65D2270-7C19-B63B-22F7-F77E7420804A}"/>
              </a:ext>
            </a:extLst>
          </p:cNvPr>
          <p:cNvSpPr txBox="1"/>
          <p:nvPr/>
        </p:nvSpPr>
        <p:spPr>
          <a:xfrm>
            <a:off x="880533" y="774427"/>
            <a:ext cx="7501467" cy="5309146"/>
          </a:xfrm>
          <a:prstGeom prst="rect">
            <a:avLst/>
          </a:prstGeom>
          <a:noFill/>
        </p:spPr>
        <p:txBody>
          <a:bodyPr wrap="square">
            <a:spAutoFit/>
          </a:bodyPr>
          <a:lstStyle/>
          <a:p>
            <a:r>
              <a:rPr lang="en-US" sz="2400" dirty="0"/>
              <a:t>Court-involved Custody Conflict</a:t>
            </a:r>
          </a:p>
          <a:p>
            <a:pPr>
              <a:spcAft>
                <a:spcPts val="1800"/>
              </a:spcAft>
            </a:pPr>
            <a:r>
              <a:rPr lang="en-US" sz="2400" dirty="0"/>
              <a:t>Recommended Treatment Protocol Integration</a:t>
            </a:r>
          </a:p>
          <a:p>
            <a:r>
              <a:rPr lang="en-US" sz="2400" b="1" dirty="0"/>
              <a:t>Dialectic Behavior Therapy </a:t>
            </a:r>
            <a:r>
              <a:rPr lang="en-US" sz="2400" dirty="0"/>
              <a:t>(DBT): </a:t>
            </a:r>
          </a:p>
          <a:p>
            <a:pPr indent="-109537">
              <a:spcAft>
                <a:spcPts val="1200"/>
              </a:spcAft>
            </a:pPr>
            <a:r>
              <a:rPr lang="en-US" sz="2400" dirty="0"/>
              <a:t>Linehan, University of Washington</a:t>
            </a:r>
          </a:p>
          <a:p>
            <a:pPr lvl="1">
              <a:spcAft>
                <a:spcPts val="1800"/>
              </a:spcAft>
            </a:pPr>
            <a:r>
              <a:rPr lang="en-US" sz="2400" dirty="0"/>
              <a:t>Personality disorder pathology &amp; child abuse</a:t>
            </a:r>
          </a:p>
          <a:p>
            <a:r>
              <a:rPr lang="en-US" sz="2400" b="1" dirty="0"/>
              <a:t>Emotionally Focused Therapy </a:t>
            </a:r>
            <a:r>
              <a:rPr lang="en-US" sz="2400" dirty="0"/>
              <a:t>(EFT): </a:t>
            </a:r>
          </a:p>
          <a:p>
            <a:pPr indent="-169862">
              <a:spcAft>
                <a:spcPts val="1200"/>
              </a:spcAft>
            </a:pPr>
            <a:r>
              <a:rPr lang="en-US" sz="2400" dirty="0"/>
              <a:t>Johnson &amp; Tronick, ICEEFT</a:t>
            </a:r>
          </a:p>
          <a:p>
            <a:pPr lvl="1">
              <a:spcAft>
                <a:spcPts val="1800"/>
              </a:spcAft>
            </a:pPr>
            <a:r>
              <a:rPr lang="en-US" sz="2400" dirty="0"/>
              <a:t>Attachment pathology – breach-and-repair</a:t>
            </a:r>
          </a:p>
          <a:p>
            <a:pPr marL="0" lvl="1"/>
            <a:r>
              <a:rPr lang="en-US" sz="2400" b="1" dirty="0"/>
              <a:t>Internal Family Systems therapy </a:t>
            </a:r>
            <a:r>
              <a:rPr lang="en-US" sz="2400" dirty="0"/>
              <a:t>(IFS): </a:t>
            </a:r>
          </a:p>
          <a:p>
            <a:pPr>
              <a:spcAft>
                <a:spcPts val="1200"/>
              </a:spcAft>
            </a:pPr>
            <a:r>
              <a:rPr lang="en-US" sz="2400" dirty="0"/>
              <a:t>Schwartz, IFS Institute</a:t>
            </a:r>
          </a:p>
          <a:p>
            <a:pPr lvl="1"/>
            <a:r>
              <a:rPr lang="en-US" sz="2400" dirty="0"/>
              <a:t>Family systems; integration of self-authenticity</a:t>
            </a:r>
          </a:p>
        </p:txBody>
      </p:sp>
      <p:cxnSp>
        <p:nvCxnSpPr>
          <p:cNvPr id="6" name="Straight Connector 5">
            <a:extLst>
              <a:ext uri="{FF2B5EF4-FFF2-40B4-BE49-F238E27FC236}">
                <a16:creationId xmlns:a16="http://schemas.microsoft.com/office/drawing/2014/main" id="{E0F9223C-0776-970A-A4C4-3BBD2AFFE95B}"/>
              </a:ext>
            </a:extLst>
          </p:cNvPr>
          <p:cNvCxnSpPr/>
          <p:nvPr/>
        </p:nvCxnSpPr>
        <p:spPr>
          <a:xfrm>
            <a:off x="889000" y="1744133"/>
            <a:ext cx="6189133" cy="0"/>
          </a:xfrm>
          <a:prstGeom prst="line">
            <a:avLst/>
          </a:prstGeom>
          <a:ln w="12700"/>
        </p:spPr>
        <p:style>
          <a:lnRef idx="1">
            <a:schemeClr val="dk1"/>
          </a:lnRef>
          <a:fillRef idx="0">
            <a:schemeClr val="dk1"/>
          </a:fillRef>
          <a:effectRef idx="0">
            <a:schemeClr val="dk1"/>
          </a:effectRef>
          <a:fontRef idx="minor">
            <a:schemeClr val="tx1"/>
          </a:fontRef>
        </p:style>
      </p:cxnSp>
      <p:sp>
        <p:nvSpPr>
          <p:cNvPr id="8" name="Rectangle 7">
            <a:extLst>
              <a:ext uri="{FF2B5EF4-FFF2-40B4-BE49-F238E27FC236}">
                <a16:creationId xmlns:a16="http://schemas.microsoft.com/office/drawing/2014/main" id="{3E75961E-17E9-008F-5D0B-016018EB47C8}"/>
              </a:ext>
            </a:extLst>
          </p:cNvPr>
          <p:cNvSpPr/>
          <p:nvPr/>
        </p:nvSpPr>
        <p:spPr>
          <a:xfrm>
            <a:off x="198948" y="204838"/>
            <a:ext cx="8772794" cy="6456208"/>
          </a:xfrm>
          <a:prstGeom prst="rect">
            <a:avLst/>
          </a:prstGeom>
          <a:no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55623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367A507-2B25-71A2-0FEB-15930A4770CD}"/>
              </a:ext>
            </a:extLst>
          </p:cNvPr>
          <p:cNvSpPr txBox="1"/>
          <p:nvPr/>
        </p:nvSpPr>
        <p:spPr>
          <a:xfrm>
            <a:off x="838200" y="523375"/>
            <a:ext cx="7636934" cy="5893921"/>
          </a:xfrm>
          <a:prstGeom prst="rect">
            <a:avLst/>
          </a:prstGeom>
          <a:noFill/>
        </p:spPr>
        <p:txBody>
          <a:bodyPr wrap="square" rtlCol="0">
            <a:spAutoFit/>
          </a:bodyPr>
          <a:lstStyle/>
          <a:p>
            <a:pPr>
              <a:spcAft>
                <a:spcPts val="1800"/>
              </a:spcAft>
            </a:pPr>
            <a:r>
              <a:rPr lang="en-US" sz="2400" dirty="0"/>
              <a:t>Dr. Childress Consultation Expertise:</a:t>
            </a:r>
          </a:p>
          <a:p>
            <a:pPr marL="285750" indent="-285750">
              <a:buFont typeface="Arial" panose="020B0604020202020204" pitchFamily="34" charset="0"/>
              <a:buChar char="•"/>
            </a:pPr>
            <a:r>
              <a:rPr lang="en-US" sz="2400" dirty="0"/>
              <a:t>Court-involved child custody conflict</a:t>
            </a:r>
          </a:p>
          <a:p>
            <a:pPr marL="287338">
              <a:spcAft>
                <a:spcPts val="1200"/>
              </a:spcAft>
            </a:pPr>
            <a:r>
              <a:rPr lang="en-US" sz="2400" dirty="0"/>
              <a:t>Ten years in the family court – books, presentations </a:t>
            </a:r>
          </a:p>
          <a:p>
            <a:pPr marL="287338" indent="-282575">
              <a:buFont typeface="Arial" panose="020B0604020202020204" pitchFamily="34" charset="0"/>
              <a:buChar char="•"/>
            </a:pPr>
            <a:r>
              <a:rPr lang="en-US" sz="2400" dirty="0"/>
              <a:t>Child abuse &amp; complex trauma</a:t>
            </a:r>
          </a:p>
          <a:p>
            <a:pPr marL="287338">
              <a:spcAft>
                <a:spcPts val="1200"/>
              </a:spcAft>
            </a:pPr>
            <a:r>
              <a:rPr lang="en-US" sz="2400" dirty="0"/>
              <a:t>Clinical Director – treatment for children in foster care</a:t>
            </a:r>
          </a:p>
          <a:p>
            <a:pPr marL="285750" indent="-285750">
              <a:buFont typeface="Arial" panose="020B0604020202020204" pitchFamily="34" charset="0"/>
              <a:buChar char="•"/>
            </a:pPr>
            <a:r>
              <a:rPr lang="en-US" sz="2400" dirty="0"/>
              <a:t>Attachment pathology</a:t>
            </a:r>
          </a:p>
          <a:p>
            <a:pPr marL="287338">
              <a:spcAft>
                <a:spcPts val="1200"/>
              </a:spcAft>
            </a:pPr>
            <a:r>
              <a:rPr lang="en-US" sz="2400" dirty="0"/>
              <a:t>Early Childhood Mental Health – breach-and-repair</a:t>
            </a:r>
          </a:p>
          <a:p>
            <a:pPr marL="285750" indent="-285750">
              <a:buFont typeface="Arial" panose="020B0604020202020204" pitchFamily="34" charset="0"/>
              <a:buChar char="•"/>
            </a:pPr>
            <a:r>
              <a:rPr lang="en-US" sz="2400" dirty="0"/>
              <a:t>Diagnostic assessment of delusional thought disorders</a:t>
            </a:r>
          </a:p>
          <a:p>
            <a:pPr marL="287338">
              <a:spcAft>
                <a:spcPts val="1200"/>
              </a:spcAft>
            </a:pPr>
            <a:r>
              <a:rPr lang="en-US" sz="2400" dirty="0"/>
              <a:t>12 year of training at UCLA schizophrenia project – BPRS</a:t>
            </a:r>
          </a:p>
          <a:p>
            <a:pPr marL="287338" indent="-287338">
              <a:buFont typeface="Arial" panose="020B0604020202020204" pitchFamily="34" charset="0"/>
              <a:buChar char="•"/>
            </a:pPr>
            <a:r>
              <a:rPr lang="en-US" sz="2400" dirty="0"/>
              <a:t>Assessment Protocol Development</a:t>
            </a:r>
          </a:p>
          <a:p>
            <a:pPr marL="287338">
              <a:spcAft>
                <a:spcPts val="1200"/>
              </a:spcAft>
            </a:pPr>
            <a:r>
              <a:rPr lang="en-US" sz="2400" dirty="0"/>
              <a:t>DOJ-FEMA project for assessment of juvenile firesetting</a:t>
            </a:r>
          </a:p>
          <a:p>
            <a:pPr marL="285750" indent="-285750">
              <a:buFont typeface="Arial" panose="020B0604020202020204" pitchFamily="34" charset="0"/>
              <a:buChar char="•"/>
            </a:pPr>
            <a:r>
              <a:rPr lang="en-US" sz="2400" dirty="0"/>
              <a:t>Family systems therapy</a:t>
            </a:r>
          </a:p>
          <a:p>
            <a:pPr marL="287338"/>
            <a:r>
              <a:rPr lang="en-US" sz="2400" dirty="0"/>
              <a:t>Bowenian – Structural – Strategic – Humanistic - Internal</a:t>
            </a:r>
          </a:p>
        </p:txBody>
      </p:sp>
      <p:sp>
        <p:nvSpPr>
          <p:cNvPr id="4" name="Rectangle 3">
            <a:extLst>
              <a:ext uri="{FF2B5EF4-FFF2-40B4-BE49-F238E27FC236}">
                <a16:creationId xmlns:a16="http://schemas.microsoft.com/office/drawing/2014/main" id="{96D9B43C-E60E-7A7E-5A71-D12A8107DB9D}"/>
              </a:ext>
            </a:extLst>
          </p:cNvPr>
          <p:cNvSpPr/>
          <p:nvPr/>
        </p:nvSpPr>
        <p:spPr>
          <a:xfrm>
            <a:off x="198948" y="204838"/>
            <a:ext cx="8772794" cy="6456208"/>
          </a:xfrm>
          <a:prstGeom prst="rect">
            <a:avLst/>
          </a:prstGeom>
          <a:no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092688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CD56988-F8E0-EFB2-D11F-36D9D06CAAB9}"/>
              </a:ext>
            </a:extLst>
          </p:cNvPr>
          <p:cNvSpPr txBox="1"/>
          <p:nvPr/>
        </p:nvSpPr>
        <p:spPr>
          <a:xfrm>
            <a:off x="635000" y="1380629"/>
            <a:ext cx="7239000" cy="4632037"/>
          </a:xfrm>
          <a:prstGeom prst="rect">
            <a:avLst/>
          </a:prstGeom>
          <a:noFill/>
        </p:spPr>
        <p:txBody>
          <a:bodyPr wrap="square">
            <a:spAutoFit/>
          </a:bodyPr>
          <a:lstStyle/>
          <a:p>
            <a:pPr marL="457200" marR="27305" indent="-457200">
              <a:spcBef>
                <a:spcPts val="0"/>
              </a:spcBef>
              <a:spcAft>
                <a:spcPts val="1200"/>
              </a:spcAft>
            </a:pPr>
            <a:r>
              <a:rPr lang="en-US" sz="2000" i="0" dirty="0">
                <a:effectLst/>
                <a:ea typeface="Times New Roman" panose="02020603050405020304" pitchFamily="18" charset="0"/>
                <a:cs typeface="Calibri" panose="020F0502020204030204" pitchFamily="34" charset="0"/>
              </a:rPr>
              <a:t>Ok, E., Qian, Y., </a:t>
            </a:r>
            <a:r>
              <a:rPr lang="en-US" sz="2000" i="0" dirty="0" err="1">
                <a:effectLst/>
                <a:ea typeface="Times New Roman" panose="02020603050405020304" pitchFamily="18" charset="0"/>
                <a:cs typeface="Calibri" panose="020F0502020204030204" pitchFamily="34" charset="0"/>
              </a:rPr>
              <a:t>Strejcek</a:t>
            </a:r>
            <a:r>
              <a:rPr lang="en-US" sz="2000" i="0" dirty="0">
                <a:effectLst/>
                <a:ea typeface="Times New Roman" panose="02020603050405020304" pitchFamily="18" charset="0"/>
                <a:cs typeface="Calibri" panose="020F0502020204030204" pitchFamily="34" charset="0"/>
              </a:rPr>
              <a:t>, B., &amp; Aquino, K. (2021). Signaling virtuous victimhood as indicators of Dark Triad personalities. </a:t>
            </a:r>
            <a:r>
              <a:rPr lang="en-US" sz="2000" i="1" dirty="0">
                <a:effectLst/>
                <a:ea typeface="Times New Roman" panose="02020603050405020304" pitchFamily="18" charset="0"/>
                <a:cs typeface="Calibri" panose="020F0502020204030204" pitchFamily="34" charset="0"/>
              </a:rPr>
              <a:t>Journal of Personality and Social Psychology</a:t>
            </a:r>
            <a:r>
              <a:rPr lang="en-US" sz="2000" i="0" dirty="0">
                <a:effectLst/>
                <a:ea typeface="Times New Roman" panose="02020603050405020304" pitchFamily="18" charset="0"/>
                <a:cs typeface="Calibri" panose="020F0502020204030204" pitchFamily="34" charset="0"/>
              </a:rPr>
              <a:t>, 120(6), 1634–1661. </a:t>
            </a:r>
            <a:r>
              <a:rPr lang="en-US" sz="2000" i="0" u="sng" dirty="0">
                <a:solidFill>
                  <a:srgbClr val="0000FF"/>
                </a:solidFill>
                <a:effectLst/>
                <a:ea typeface="Times New Roman" panose="02020603050405020304" pitchFamily="18" charset="0"/>
                <a:cs typeface="Calibri" panose="020F0502020204030204" pitchFamily="34" charset="0"/>
                <a:hlinkClick r:id="rId2"/>
              </a:rPr>
              <a:t>https://doi.org/10.1037/pspp0000329</a:t>
            </a:r>
            <a:endParaRPr lang="en-US" sz="2000" i="1" dirty="0">
              <a:effectLst/>
              <a:ea typeface="Times New Roman" panose="02020603050405020304" pitchFamily="18" charset="0"/>
            </a:endParaRPr>
          </a:p>
          <a:p>
            <a:pPr marL="457200" marR="0" indent="-457200">
              <a:spcBef>
                <a:spcPts val="0"/>
              </a:spcBef>
              <a:spcAft>
                <a:spcPts val="600"/>
              </a:spcAft>
            </a:pPr>
            <a:r>
              <a:rPr lang="en-US" sz="2000" dirty="0">
                <a:effectLst/>
                <a:ea typeface="Times New Roman" panose="02020603050405020304" pitchFamily="18" charset="0"/>
              </a:rPr>
              <a:t>Clemente M, Padilla-</a:t>
            </a:r>
            <a:r>
              <a:rPr lang="en-US" sz="2000" dirty="0" err="1">
                <a:effectLst/>
                <a:ea typeface="Times New Roman" panose="02020603050405020304" pitchFamily="18" charset="0"/>
              </a:rPr>
              <a:t>Racero</a:t>
            </a:r>
            <a:r>
              <a:rPr lang="en-US" sz="2000" dirty="0">
                <a:effectLst/>
                <a:ea typeface="Times New Roman" panose="02020603050405020304" pitchFamily="18" charset="0"/>
              </a:rPr>
              <a:t> D, Espinosa P. (2020). The Dark Triad and the Detection of Parental Judicial Manipulators. Development of a Judicial Manipulation Scale. </a:t>
            </a:r>
            <a:r>
              <a:rPr lang="en-US" sz="2000" i="1" dirty="0">
                <a:effectLst/>
                <a:ea typeface="Times New Roman" panose="02020603050405020304" pitchFamily="18" charset="0"/>
              </a:rPr>
              <a:t>International Journal of Environmental Research in Public Health</a:t>
            </a:r>
            <a:r>
              <a:rPr lang="en-US" sz="2000" dirty="0">
                <a:effectLst/>
                <a:ea typeface="Times New Roman" panose="02020603050405020304" pitchFamily="18" charset="0"/>
              </a:rPr>
              <a:t>. 2020. </a:t>
            </a:r>
            <a:r>
              <a:rPr lang="en-US" sz="2000" dirty="0" err="1">
                <a:effectLst/>
                <a:ea typeface="Times New Roman" panose="02020603050405020304" pitchFamily="18" charset="0"/>
              </a:rPr>
              <a:t>doi</a:t>
            </a:r>
            <a:r>
              <a:rPr lang="en-US" sz="2000" dirty="0">
                <a:effectLst/>
                <a:ea typeface="Times New Roman" panose="02020603050405020304" pitchFamily="18" charset="0"/>
              </a:rPr>
              <a:t>: 10.3390/ijerph17082843. PMID: 32326146; PMCID: PMC7216058.</a:t>
            </a:r>
          </a:p>
          <a:p>
            <a:pPr marL="457200" marR="0" indent="-457200">
              <a:spcBef>
                <a:spcPts val="0"/>
              </a:spcBef>
              <a:spcAft>
                <a:spcPts val="600"/>
              </a:spcAft>
            </a:pPr>
            <a:r>
              <a:rPr lang="en-US" sz="2000" kern="1800" dirty="0" err="1">
                <a:effectLst/>
                <a:ea typeface="Times New Roman" panose="02020603050405020304" pitchFamily="18" charset="0"/>
                <a:cs typeface="Times New Roman" panose="02020603050405020304" pitchFamily="18" charset="0"/>
              </a:rPr>
              <a:t>Greenham</a:t>
            </a:r>
            <a:r>
              <a:rPr lang="en-US" sz="2000" kern="1800" dirty="0">
                <a:effectLst/>
                <a:ea typeface="Times New Roman" panose="02020603050405020304" pitchFamily="18" charset="0"/>
                <a:cs typeface="Times New Roman" panose="02020603050405020304" pitchFamily="18" charset="0"/>
              </a:rPr>
              <a:t>, M.L &amp; Childress, C.A. (2022). Dark Personalities and Induced Delusional Disorder, Part II: The Research Gap Underlying a Crisis in the Family and Domestic Violence Courts. </a:t>
            </a:r>
            <a:r>
              <a:rPr lang="en-US" sz="2000" i="1" kern="1800" dirty="0">
                <a:effectLst/>
                <a:ea typeface="Times New Roman" panose="02020603050405020304" pitchFamily="18" charset="0"/>
                <a:cs typeface="Times New Roman" panose="02020603050405020304" pitchFamily="18" charset="0"/>
              </a:rPr>
              <a:t>ResearchGate</a:t>
            </a:r>
            <a:r>
              <a:rPr lang="en-US" sz="2000" kern="1800" dirty="0">
                <a:effectLst/>
                <a:ea typeface="Times New Roman" panose="02020603050405020304" pitchFamily="18" charset="0"/>
                <a:cs typeface="Times New Roman" panose="02020603050405020304" pitchFamily="18" charset="0"/>
              </a:rPr>
              <a:t>.</a:t>
            </a:r>
            <a:r>
              <a:rPr lang="en-US" sz="2000" dirty="0">
                <a:effectLst/>
                <a:ea typeface="Times New Roman" panose="02020603050405020304" pitchFamily="18" charset="0"/>
                <a:cs typeface="Times New Roman" panose="02020603050405020304" pitchFamily="18" charset="0"/>
              </a:rPr>
              <a:t> DOI:</a:t>
            </a:r>
            <a:r>
              <a:rPr lang="en-US" sz="2000" u="sng" dirty="0">
                <a:solidFill>
                  <a:srgbClr val="0000FF"/>
                </a:solidFill>
                <a:effectLst/>
                <a:ea typeface="Times New Roman" panose="02020603050405020304" pitchFamily="18" charset="0"/>
                <a:cs typeface="Times New Roman" panose="02020603050405020304" pitchFamily="18" charset="0"/>
                <a:hlinkClick r:id="rId3"/>
              </a:rPr>
              <a:t>10.13140/RG.2.2.16477.90084/2</a:t>
            </a:r>
            <a:endParaRPr lang="en-US" sz="2000" dirty="0">
              <a:effectLst/>
              <a:ea typeface="Times New Roman" panose="02020603050405020304" pitchFamily="18" charset="0"/>
            </a:endParaRPr>
          </a:p>
        </p:txBody>
      </p:sp>
      <p:sp>
        <p:nvSpPr>
          <p:cNvPr id="4" name="Rectangle 3">
            <a:extLst>
              <a:ext uri="{FF2B5EF4-FFF2-40B4-BE49-F238E27FC236}">
                <a16:creationId xmlns:a16="http://schemas.microsoft.com/office/drawing/2014/main" id="{32DB5D3E-64E2-FC32-5704-7D3FAF2A1217}"/>
              </a:ext>
            </a:extLst>
          </p:cNvPr>
          <p:cNvSpPr/>
          <p:nvPr/>
        </p:nvSpPr>
        <p:spPr>
          <a:xfrm>
            <a:off x="198948" y="204838"/>
            <a:ext cx="8772794" cy="6456208"/>
          </a:xfrm>
          <a:prstGeom prst="rect">
            <a:avLst/>
          </a:prstGeom>
          <a:no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D1AB1370-396F-29C8-6341-4A18599D7A75}"/>
              </a:ext>
            </a:extLst>
          </p:cNvPr>
          <p:cNvSpPr txBox="1"/>
          <p:nvPr/>
        </p:nvSpPr>
        <p:spPr>
          <a:xfrm>
            <a:off x="635000" y="711200"/>
            <a:ext cx="5173133" cy="461665"/>
          </a:xfrm>
          <a:prstGeom prst="rect">
            <a:avLst/>
          </a:prstGeom>
          <a:noFill/>
        </p:spPr>
        <p:txBody>
          <a:bodyPr wrap="square" rtlCol="0">
            <a:spAutoFit/>
          </a:bodyPr>
          <a:lstStyle/>
          <a:p>
            <a:r>
              <a:rPr lang="en-US" sz="2400" dirty="0"/>
              <a:t>Relevant Research – Dark Personalities</a:t>
            </a:r>
          </a:p>
        </p:txBody>
      </p:sp>
    </p:spTree>
    <p:extLst>
      <p:ext uri="{BB962C8B-B14F-4D97-AF65-F5344CB8AC3E}">
        <p14:creationId xmlns:p14="http://schemas.microsoft.com/office/powerpoint/2010/main" val="1965310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1A5A7DA-F0C0-C5BC-D05B-5805A73A8EEC}"/>
              </a:ext>
            </a:extLst>
          </p:cNvPr>
          <p:cNvSpPr txBox="1"/>
          <p:nvPr/>
        </p:nvSpPr>
        <p:spPr>
          <a:xfrm>
            <a:off x="711199" y="968806"/>
            <a:ext cx="7484533" cy="467564"/>
          </a:xfrm>
          <a:prstGeom prst="rect">
            <a:avLst/>
          </a:prstGeom>
          <a:noFill/>
        </p:spPr>
        <p:txBody>
          <a:bodyPr wrap="square">
            <a:spAutoFit/>
          </a:bodyPr>
          <a:lstStyle/>
          <a:p>
            <a:pPr marL="0" marR="0">
              <a:lnSpc>
                <a:spcPct val="107000"/>
              </a:lnSpc>
              <a:spcBef>
                <a:spcPts val="600"/>
              </a:spcBef>
              <a:spcAft>
                <a:spcPts val="600"/>
              </a:spcAft>
            </a:pPr>
            <a:r>
              <a:rPr lang="en-US" sz="2400" kern="12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SB-331 Judicial Curriculum Proposal and Alternative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8D45099A-B4BF-7E58-83E7-AF2FACE1379F}"/>
              </a:ext>
            </a:extLst>
          </p:cNvPr>
          <p:cNvSpPr txBox="1"/>
          <p:nvPr/>
        </p:nvSpPr>
        <p:spPr>
          <a:xfrm>
            <a:off x="728132" y="2211403"/>
            <a:ext cx="3725333" cy="2467727"/>
          </a:xfrm>
          <a:prstGeom prst="rect">
            <a:avLst/>
          </a:prstGeom>
          <a:noFill/>
        </p:spPr>
        <p:txBody>
          <a:bodyPr wrap="square" rtlCol="0">
            <a:spAutoFit/>
          </a:bodyPr>
          <a:lstStyle/>
          <a:p>
            <a:pPr>
              <a:spcAft>
                <a:spcPts val="1800"/>
              </a:spcAft>
            </a:pPr>
            <a:r>
              <a:rPr lang="en-US" sz="2400" dirty="0"/>
              <a:t>SB-331 Proposal</a:t>
            </a:r>
          </a:p>
          <a:p>
            <a:pPr marL="0" marR="0">
              <a:lnSpc>
                <a:spcPct val="107000"/>
              </a:lnSpc>
              <a:spcBef>
                <a:spcPts val="600"/>
              </a:spcBef>
              <a:spcAft>
                <a:spcPts val="1800"/>
              </a:spcAft>
              <a:tabLst>
                <a:tab pos="495300" algn="l"/>
              </a:tabLst>
            </a:pPr>
            <a:r>
              <a:rPr lang="en-US" sz="2400" kern="12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(A) Child sexual abuse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600"/>
              </a:spcBef>
              <a:spcAft>
                <a:spcPts val="1800"/>
              </a:spcAft>
              <a:tabLst>
                <a:tab pos="495300" algn="l"/>
              </a:tabLst>
            </a:pPr>
            <a:r>
              <a:rPr lang="en-US" sz="2400" kern="12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(B) Physical abuse.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1800"/>
              </a:spcAft>
            </a:pPr>
            <a:r>
              <a:rPr lang="en-US" sz="2400" kern="12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(C) Emotional abuse.</a:t>
            </a:r>
            <a:endParaRPr lang="en-US" sz="2400" dirty="0"/>
          </a:p>
        </p:txBody>
      </p:sp>
      <p:sp>
        <p:nvSpPr>
          <p:cNvPr id="5" name="TextBox 4">
            <a:extLst>
              <a:ext uri="{FF2B5EF4-FFF2-40B4-BE49-F238E27FC236}">
                <a16:creationId xmlns:a16="http://schemas.microsoft.com/office/drawing/2014/main" id="{2BB22121-3805-1406-0DB2-1CD575EEC992}"/>
              </a:ext>
            </a:extLst>
          </p:cNvPr>
          <p:cNvSpPr txBox="1"/>
          <p:nvPr/>
        </p:nvSpPr>
        <p:spPr>
          <a:xfrm>
            <a:off x="4453465" y="2211403"/>
            <a:ext cx="4207935" cy="3877985"/>
          </a:xfrm>
          <a:prstGeom prst="rect">
            <a:avLst/>
          </a:prstGeom>
          <a:noFill/>
        </p:spPr>
        <p:txBody>
          <a:bodyPr wrap="square" rtlCol="0">
            <a:spAutoFit/>
          </a:bodyPr>
          <a:lstStyle/>
          <a:p>
            <a:pPr>
              <a:spcBef>
                <a:spcPts val="1800"/>
              </a:spcBef>
            </a:pPr>
            <a:r>
              <a:rPr lang="en-US" sz="2400" dirty="0"/>
              <a:t>Alternative  Proposal</a:t>
            </a:r>
          </a:p>
          <a:p>
            <a:pPr marL="457200" marR="0" indent="-457200">
              <a:spcBef>
                <a:spcPts val="600"/>
              </a:spcBef>
              <a:spcAft>
                <a:spcPts val="600"/>
              </a:spcAft>
            </a:pPr>
            <a:r>
              <a:rPr lang="en-US" sz="2400" dirty="0">
                <a:effectLst/>
                <a:latin typeface="Cambria" panose="02040503050406030204" pitchFamily="18" charset="0"/>
                <a:ea typeface="Times New Roman" panose="02020603050405020304" pitchFamily="18" charset="0"/>
              </a:rPr>
              <a:t>(A) Child Physical Abuse   DSM-5 V995.54</a:t>
            </a:r>
            <a:endParaRPr lang="en-US" sz="2400" dirty="0">
              <a:effectLst/>
              <a:latin typeface="Times New Roman" panose="02020603050405020304" pitchFamily="18" charset="0"/>
              <a:ea typeface="Times New Roman" panose="02020603050405020304" pitchFamily="18" charset="0"/>
            </a:endParaRPr>
          </a:p>
          <a:p>
            <a:pPr marL="457200" marR="0" indent="-457200">
              <a:spcBef>
                <a:spcPts val="600"/>
              </a:spcBef>
              <a:spcAft>
                <a:spcPts val="600"/>
              </a:spcAft>
            </a:pPr>
            <a:r>
              <a:rPr lang="en-US" sz="2400" dirty="0">
                <a:effectLst/>
                <a:latin typeface="Cambria" panose="02040503050406030204" pitchFamily="18" charset="0"/>
                <a:ea typeface="Times New Roman" panose="02020603050405020304" pitchFamily="18" charset="0"/>
              </a:rPr>
              <a:t>(B) Child Sexual Abuse       DSM-5 V995.53</a:t>
            </a:r>
            <a:endParaRPr lang="en-US" sz="2400" dirty="0">
              <a:effectLst/>
              <a:latin typeface="Times New Roman" panose="02020603050405020304" pitchFamily="18" charset="0"/>
              <a:ea typeface="Times New Roman" panose="02020603050405020304" pitchFamily="18" charset="0"/>
            </a:endParaRPr>
          </a:p>
          <a:p>
            <a:pPr marL="457200" marR="0" indent="-457200">
              <a:spcBef>
                <a:spcPts val="600"/>
              </a:spcBef>
              <a:spcAft>
                <a:spcPts val="600"/>
              </a:spcAft>
              <a:tabLst>
                <a:tab pos="495300" algn="l"/>
              </a:tabLst>
            </a:pPr>
            <a:r>
              <a:rPr lang="en-US" sz="2400" dirty="0">
                <a:effectLst/>
                <a:latin typeface="Cambria" panose="02040503050406030204" pitchFamily="18" charset="0"/>
                <a:ea typeface="Times New Roman" panose="02020603050405020304" pitchFamily="18" charset="0"/>
              </a:rPr>
              <a:t>(C) Child Neglect                  DSM-5 V995.52</a:t>
            </a:r>
            <a:endParaRPr lang="en-US" sz="2400" dirty="0">
              <a:effectLst/>
              <a:latin typeface="Times New Roman" panose="02020603050405020304" pitchFamily="18" charset="0"/>
              <a:ea typeface="Times New Roman" panose="02020603050405020304" pitchFamily="18" charset="0"/>
            </a:endParaRPr>
          </a:p>
          <a:p>
            <a:pPr marL="457200" indent="-457200"/>
            <a:r>
              <a:rPr lang="en-US" sz="2400" dirty="0">
                <a:effectLst/>
                <a:latin typeface="Cambria" panose="02040503050406030204" pitchFamily="18" charset="0"/>
                <a:ea typeface="Calibri" panose="020F0502020204030204" pitchFamily="34" charset="0"/>
                <a:cs typeface="Times New Roman" panose="02020603050405020304" pitchFamily="18" charset="0"/>
              </a:rPr>
              <a:t>(D) Child Psychological Abuse DSM-5V995.51</a:t>
            </a:r>
            <a:endParaRPr lang="en-US" sz="2400" dirty="0"/>
          </a:p>
        </p:txBody>
      </p:sp>
      <p:sp>
        <p:nvSpPr>
          <p:cNvPr id="6" name="TextBox 5">
            <a:extLst>
              <a:ext uri="{FF2B5EF4-FFF2-40B4-BE49-F238E27FC236}">
                <a16:creationId xmlns:a16="http://schemas.microsoft.com/office/drawing/2014/main" id="{CA956C7C-6094-0F13-A856-68F45C63A95C}"/>
              </a:ext>
            </a:extLst>
          </p:cNvPr>
          <p:cNvSpPr txBox="1"/>
          <p:nvPr/>
        </p:nvSpPr>
        <p:spPr>
          <a:xfrm>
            <a:off x="728132" y="1698207"/>
            <a:ext cx="4419601" cy="461665"/>
          </a:xfrm>
          <a:prstGeom prst="rect">
            <a:avLst/>
          </a:prstGeom>
          <a:noFill/>
        </p:spPr>
        <p:txBody>
          <a:bodyPr wrap="square" rtlCol="0">
            <a:spAutoFit/>
          </a:bodyPr>
          <a:lstStyle/>
          <a:p>
            <a:r>
              <a:rPr lang="en-US" sz="2400" dirty="0"/>
              <a:t>Child Abuse</a:t>
            </a:r>
          </a:p>
        </p:txBody>
      </p:sp>
      <p:cxnSp>
        <p:nvCxnSpPr>
          <p:cNvPr id="8" name="Straight Connector 7">
            <a:extLst>
              <a:ext uri="{FF2B5EF4-FFF2-40B4-BE49-F238E27FC236}">
                <a16:creationId xmlns:a16="http://schemas.microsoft.com/office/drawing/2014/main" id="{3FDB3891-3277-9729-1E2D-D8E8B5DA5D1F}"/>
              </a:ext>
            </a:extLst>
          </p:cNvPr>
          <p:cNvCxnSpPr/>
          <p:nvPr/>
        </p:nvCxnSpPr>
        <p:spPr>
          <a:xfrm>
            <a:off x="609600" y="1461771"/>
            <a:ext cx="7425267" cy="0"/>
          </a:xfrm>
          <a:prstGeom prst="line">
            <a:avLst/>
          </a:prstGeom>
          <a:ln/>
        </p:spPr>
        <p:style>
          <a:lnRef idx="1">
            <a:schemeClr val="dk1"/>
          </a:lnRef>
          <a:fillRef idx="0">
            <a:schemeClr val="dk1"/>
          </a:fillRef>
          <a:effectRef idx="0">
            <a:schemeClr val="dk1"/>
          </a:effectRef>
          <a:fontRef idx="minor">
            <a:schemeClr val="tx1"/>
          </a:fontRef>
        </p:style>
      </p:cxnSp>
      <p:sp>
        <p:nvSpPr>
          <p:cNvPr id="9" name="Rectangle 8">
            <a:extLst>
              <a:ext uri="{FF2B5EF4-FFF2-40B4-BE49-F238E27FC236}">
                <a16:creationId xmlns:a16="http://schemas.microsoft.com/office/drawing/2014/main" id="{0D19187E-B9DB-2044-9AFF-0147B3646D40}"/>
              </a:ext>
            </a:extLst>
          </p:cNvPr>
          <p:cNvSpPr/>
          <p:nvPr/>
        </p:nvSpPr>
        <p:spPr>
          <a:xfrm>
            <a:off x="198948" y="204838"/>
            <a:ext cx="8772794" cy="6456208"/>
          </a:xfrm>
          <a:prstGeom prst="rect">
            <a:avLst/>
          </a:prstGeom>
          <a:no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3023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1A5A7DA-F0C0-C5BC-D05B-5805A73A8EEC}"/>
              </a:ext>
            </a:extLst>
          </p:cNvPr>
          <p:cNvSpPr txBox="1"/>
          <p:nvPr/>
        </p:nvSpPr>
        <p:spPr>
          <a:xfrm>
            <a:off x="711199" y="968806"/>
            <a:ext cx="7484533" cy="467564"/>
          </a:xfrm>
          <a:prstGeom prst="rect">
            <a:avLst/>
          </a:prstGeom>
          <a:noFill/>
        </p:spPr>
        <p:txBody>
          <a:bodyPr wrap="square">
            <a:spAutoFit/>
          </a:bodyPr>
          <a:lstStyle/>
          <a:p>
            <a:pPr marL="0" marR="0">
              <a:lnSpc>
                <a:spcPct val="107000"/>
              </a:lnSpc>
              <a:spcBef>
                <a:spcPts val="600"/>
              </a:spcBef>
              <a:spcAft>
                <a:spcPts val="600"/>
              </a:spcAft>
            </a:pPr>
            <a:r>
              <a:rPr lang="en-US" sz="2400" kern="12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SB-331 Judicial Curriculum Proposal and Alternative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8D45099A-B4BF-7E58-83E7-AF2FACE1379F}"/>
              </a:ext>
            </a:extLst>
          </p:cNvPr>
          <p:cNvSpPr txBox="1"/>
          <p:nvPr/>
        </p:nvSpPr>
        <p:spPr>
          <a:xfrm>
            <a:off x="728132" y="2211403"/>
            <a:ext cx="3725333" cy="1144672"/>
          </a:xfrm>
          <a:prstGeom prst="rect">
            <a:avLst/>
          </a:prstGeom>
          <a:noFill/>
        </p:spPr>
        <p:txBody>
          <a:bodyPr wrap="square" rtlCol="0">
            <a:spAutoFit/>
          </a:bodyPr>
          <a:lstStyle/>
          <a:p>
            <a:pPr>
              <a:spcAft>
                <a:spcPts val="1800"/>
              </a:spcAft>
            </a:pPr>
            <a:r>
              <a:rPr lang="en-US" sz="2400" dirty="0"/>
              <a:t>SB-331 Proposal</a:t>
            </a:r>
          </a:p>
          <a:p>
            <a:pPr marL="0" marR="0">
              <a:lnSpc>
                <a:spcPct val="107000"/>
              </a:lnSpc>
              <a:spcBef>
                <a:spcPts val="600"/>
              </a:spcBef>
              <a:spcAft>
                <a:spcPts val="1800"/>
              </a:spcAft>
              <a:tabLst>
                <a:tab pos="495300" algn="l"/>
              </a:tabLst>
            </a:pPr>
            <a:r>
              <a:rPr lang="en-US" sz="2400" kern="12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(D) Coercive Control</a:t>
            </a:r>
            <a:endParaRPr lang="en-US" sz="2400" dirty="0"/>
          </a:p>
        </p:txBody>
      </p:sp>
      <p:sp>
        <p:nvSpPr>
          <p:cNvPr id="5" name="TextBox 4">
            <a:extLst>
              <a:ext uri="{FF2B5EF4-FFF2-40B4-BE49-F238E27FC236}">
                <a16:creationId xmlns:a16="http://schemas.microsoft.com/office/drawing/2014/main" id="{2BB22121-3805-1406-0DB2-1CD575EEC992}"/>
              </a:ext>
            </a:extLst>
          </p:cNvPr>
          <p:cNvSpPr txBox="1"/>
          <p:nvPr/>
        </p:nvSpPr>
        <p:spPr>
          <a:xfrm>
            <a:off x="4453465" y="2211403"/>
            <a:ext cx="4207935" cy="1087670"/>
          </a:xfrm>
          <a:prstGeom prst="rect">
            <a:avLst/>
          </a:prstGeom>
          <a:noFill/>
        </p:spPr>
        <p:txBody>
          <a:bodyPr wrap="square" rtlCol="0">
            <a:spAutoFit/>
          </a:bodyPr>
          <a:lstStyle/>
          <a:p>
            <a:pPr>
              <a:lnSpc>
                <a:spcPct val="107000"/>
              </a:lnSpc>
              <a:spcBef>
                <a:spcPts val="1800"/>
              </a:spcBef>
            </a:pPr>
            <a:r>
              <a:rPr lang="en-US" sz="2400" dirty="0"/>
              <a:t>Alternative  Proposal</a:t>
            </a:r>
          </a:p>
          <a:p>
            <a:pPr>
              <a:spcBef>
                <a:spcPts val="1800"/>
              </a:spcBef>
            </a:pPr>
            <a:r>
              <a:rPr lang="en-US" sz="2400" dirty="0"/>
              <a:t>(E) Psychological Control</a:t>
            </a:r>
          </a:p>
        </p:txBody>
      </p:sp>
      <p:sp>
        <p:nvSpPr>
          <p:cNvPr id="6" name="TextBox 5">
            <a:extLst>
              <a:ext uri="{FF2B5EF4-FFF2-40B4-BE49-F238E27FC236}">
                <a16:creationId xmlns:a16="http://schemas.microsoft.com/office/drawing/2014/main" id="{CA956C7C-6094-0F13-A856-68F45C63A95C}"/>
              </a:ext>
            </a:extLst>
          </p:cNvPr>
          <p:cNvSpPr txBox="1"/>
          <p:nvPr/>
        </p:nvSpPr>
        <p:spPr>
          <a:xfrm>
            <a:off x="728132" y="1698207"/>
            <a:ext cx="4419601" cy="461665"/>
          </a:xfrm>
          <a:prstGeom prst="rect">
            <a:avLst/>
          </a:prstGeom>
          <a:noFill/>
        </p:spPr>
        <p:txBody>
          <a:bodyPr wrap="square" rtlCol="0">
            <a:spAutoFit/>
          </a:bodyPr>
          <a:lstStyle/>
          <a:p>
            <a:r>
              <a:rPr lang="en-US" sz="2400" dirty="0"/>
              <a:t>Psychological Control</a:t>
            </a:r>
          </a:p>
        </p:txBody>
      </p:sp>
      <p:cxnSp>
        <p:nvCxnSpPr>
          <p:cNvPr id="8" name="Straight Connector 7">
            <a:extLst>
              <a:ext uri="{FF2B5EF4-FFF2-40B4-BE49-F238E27FC236}">
                <a16:creationId xmlns:a16="http://schemas.microsoft.com/office/drawing/2014/main" id="{3FDB3891-3277-9729-1E2D-D8E8B5DA5D1F}"/>
              </a:ext>
            </a:extLst>
          </p:cNvPr>
          <p:cNvCxnSpPr/>
          <p:nvPr/>
        </p:nvCxnSpPr>
        <p:spPr>
          <a:xfrm>
            <a:off x="609600" y="1461771"/>
            <a:ext cx="7425267" cy="0"/>
          </a:xfrm>
          <a:prstGeom prst="line">
            <a:avLst/>
          </a:prstGeom>
          <a:ln/>
        </p:spPr>
        <p:style>
          <a:lnRef idx="1">
            <a:schemeClr val="dk1"/>
          </a:lnRef>
          <a:fillRef idx="0">
            <a:schemeClr val="dk1"/>
          </a:fillRef>
          <a:effectRef idx="0">
            <a:schemeClr val="dk1"/>
          </a:effectRef>
          <a:fontRef idx="minor">
            <a:schemeClr val="tx1"/>
          </a:fontRef>
        </p:style>
      </p:cxnSp>
      <p:sp>
        <p:nvSpPr>
          <p:cNvPr id="9" name="Rectangle 8">
            <a:extLst>
              <a:ext uri="{FF2B5EF4-FFF2-40B4-BE49-F238E27FC236}">
                <a16:creationId xmlns:a16="http://schemas.microsoft.com/office/drawing/2014/main" id="{0D19187E-B9DB-2044-9AFF-0147B3646D40}"/>
              </a:ext>
            </a:extLst>
          </p:cNvPr>
          <p:cNvSpPr/>
          <p:nvPr/>
        </p:nvSpPr>
        <p:spPr>
          <a:xfrm>
            <a:off x="198948" y="204838"/>
            <a:ext cx="8772794" cy="6456208"/>
          </a:xfrm>
          <a:prstGeom prst="rect">
            <a:avLst/>
          </a:prstGeom>
          <a:no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F8741984-9389-241E-0661-E93E80FB451D}"/>
              </a:ext>
            </a:extLst>
          </p:cNvPr>
          <p:cNvSpPr txBox="1"/>
          <p:nvPr/>
        </p:nvSpPr>
        <p:spPr>
          <a:xfrm>
            <a:off x="821268" y="3691467"/>
            <a:ext cx="7747000" cy="2246769"/>
          </a:xfrm>
          <a:prstGeom prst="rect">
            <a:avLst/>
          </a:prstGeom>
          <a:noFill/>
        </p:spPr>
        <p:txBody>
          <a:bodyPr wrap="square" rtlCol="0">
            <a:spAutoFit/>
          </a:bodyPr>
          <a:lstStyle/>
          <a:p>
            <a:r>
              <a:rPr lang="en-US" sz="20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From Cui et al:</a:t>
            </a:r>
            <a:r>
              <a:rPr lang="en-US" sz="20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 “Specifically</a:t>
            </a:r>
            <a:r>
              <a:rPr lang="en-US" sz="2000" dirty="0">
                <a:effectLst/>
                <a:latin typeface="Cambria" panose="02040503050406030204" pitchFamily="18" charset="0"/>
                <a:ea typeface="Calibri" panose="020F0502020204030204" pitchFamily="34" charset="0"/>
                <a:cs typeface="Times New Roman" panose="02020603050405020304" pitchFamily="18" charset="0"/>
              </a:rPr>
              <a:t>, psychological control has historically been defined as psychologically and emotionally</a:t>
            </a:r>
            <a:r>
              <a:rPr lang="en-US" sz="20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 manipulative techniques or parental behaviors that are not responsive to children’s psychological and emotional needs. Psychologically controlling parents create a coercive, unpredictable, or negative emotional climate in the family, which serves as one of the ways the family context influences children’s emotion regulation. (Cui et al, 2014)</a:t>
            </a:r>
            <a:endParaRPr lang="en-US" sz="2000" dirty="0"/>
          </a:p>
        </p:txBody>
      </p:sp>
    </p:spTree>
    <p:extLst>
      <p:ext uri="{BB962C8B-B14F-4D97-AF65-F5344CB8AC3E}">
        <p14:creationId xmlns:p14="http://schemas.microsoft.com/office/powerpoint/2010/main" val="124083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1A5A7DA-F0C0-C5BC-D05B-5805A73A8EEC}"/>
              </a:ext>
            </a:extLst>
          </p:cNvPr>
          <p:cNvSpPr txBox="1"/>
          <p:nvPr/>
        </p:nvSpPr>
        <p:spPr>
          <a:xfrm>
            <a:off x="711199" y="968806"/>
            <a:ext cx="7484533" cy="467564"/>
          </a:xfrm>
          <a:prstGeom prst="rect">
            <a:avLst/>
          </a:prstGeom>
          <a:noFill/>
        </p:spPr>
        <p:txBody>
          <a:bodyPr wrap="square">
            <a:spAutoFit/>
          </a:bodyPr>
          <a:lstStyle/>
          <a:p>
            <a:pPr marL="0" marR="0">
              <a:lnSpc>
                <a:spcPct val="107000"/>
              </a:lnSpc>
              <a:spcBef>
                <a:spcPts val="600"/>
              </a:spcBef>
              <a:spcAft>
                <a:spcPts val="600"/>
              </a:spcAft>
            </a:pPr>
            <a:r>
              <a:rPr lang="en-US" sz="2400" kern="12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SB-331 Judicial Curriculum Proposal and Alternative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8D45099A-B4BF-7E58-83E7-AF2FACE1379F}"/>
              </a:ext>
            </a:extLst>
          </p:cNvPr>
          <p:cNvSpPr txBox="1"/>
          <p:nvPr/>
        </p:nvSpPr>
        <p:spPr>
          <a:xfrm>
            <a:off x="728132" y="2211403"/>
            <a:ext cx="3725333" cy="2330190"/>
          </a:xfrm>
          <a:prstGeom prst="rect">
            <a:avLst/>
          </a:prstGeom>
          <a:noFill/>
        </p:spPr>
        <p:txBody>
          <a:bodyPr wrap="square" rtlCol="0">
            <a:spAutoFit/>
          </a:bodyPr>
          <a:lstStyle/>
          <a:p>
            <a:pPr>
              <a:spcAft>
                <a:spcPts val="1800"/>
              </a:spcAft>
            </a:pPr>
            <a:r>
              <a:rPr lang="en-US" sz="2400" dirty="0"/>
              <a:t>SB-331 Proposal</a:t>
            </a:r>
          </a:p>
          <a:p>
            <a:pPr marL="0" marR="0">
              <a:lnSpc>
                <a:spcPct val="107000"/>
              </a:lnSpc>
              <a:spcBef>
                <a:spcPts val="600"/>
              </a:spcBef>
              <a:spcAft>
                <a:spcPts val="1800"/>
              </a:spcAft>
              <a:tabLst>
                <a:tab pos="495300" algn="l"/>
              </a:tabLst>
            </a:pPr>
            <a:r>
              <a:rPr lang="en-US" sz="2400" kern="12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(E) Implicit and explicit bias, including biases relating to</a:t>
            </a:r>
            <a:r>
              <a:rPr lang="en-US" sz="2400" dirty="0">
                <a:effectLst/>
                <a:latin typeface="Cambria" panose="02040503050406030204" pitchFamily="18" charset="0"/>
                <a:ea typeface="Calibri" panose="020F0502020204030204" pitchFamily="34" charset="0"/>
                <a:cs typeface="Times New Roman" panose="02020603050405020304" pitchFamily="18" charset="0"/>
              </a:rPr>
              <a:t> </a:t>
            </a:r>
            <a:r>
              <a:rPr lang="en-US" sz="2400" kern="12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parents with disabilities.</a:t>
            </a:r>
            <a:endParaRPr lang="en-US" sz="2400" dirty="0"/>
          </a:p>
        </p:txBody>
      </p:sp>
      <p:sp>
        <p:nvSpPr>
          <p:cNvPr id="5" name="TextBox 4">
            <a:extLst>
              <a:ext uri="{FF2B5EF4-FFF2-40B4-BE49-F238E27FC236}">
                <a16:creationId xmlns:a16="http://schemas.microsoft.com/office/drawing/2014/main" id="{2BB22121-3805-1406-0DB2-1CD575EEC992}"/>
              </a:ext>
            </a:extLst>
          </p:cNvPr>
          <p:cNvSpPr txBox="1"/>
          <p:nvPr/>
        </p:nvSpPr>
        <p:spPr>
          <a:xfrm>
            <a:off x="4453465" y="2211403"/>
            <a:ext cx="4207935" cy="2564998"/>
          </a:xfrm>
          <a:prstGeom prst="rect">
            <a:avLst/>
          </a:prstGeom>
          <a:noFill/>
        </p:spPr>
        <p:txBody>
          <a:bodyPr wrap="square" rtlCol="0">
            <a:spAutoFit/>
          </a:bodyPr>
          <a:lstStyle/>
          <a:p>
            <a:pPr>
              <a:lnSpc>
                <a:spcPct val="107000"/>
              </a:lnSpc>
              <a:spcBef>
                <a:spcPts val="1800"/>
              </a:spcBef>
            </a:pPr>
            <a:r>
              <a:rPr lang="en-US" sz="2400" dirty="0"/>
              <a:t>Alternative  Proposal</a:t>
            </a:r>
          </a:p>
          <a:p>
            <a:pPr>
              <a:spcBef>
                <a:spcPts val="1800"/>
              </a:spcBef>
            </a:pPr>
            <a:r>
              <a:rPr lang="en-US" sz="2400" dirty="0">
                <a:effectLst/>
                <a:latin typeface="Cambria" panose="02040503050406030204" pitchFamily="18" charset="0"/>
                <a:ea typeface="Calibri" panose="020F0502020204030204" pitchFamily="34" charset="0"/>
                <a:cs typeface="Times New Roman" panose="02020603050405020304" pitchFamily="18" charset="0"/>
              </a:rPr>
              <a:t>(F) Implicit and explicit bias, including bias associated with culture, gender, religion, sexual orientation and identify, and parents with disabilities.</a:t>
            </a:r>
            <a:endParaRPr lang="en-US" sz="2400" dirty="0"/>
          </a:p>
        </p:txBody>
      </p:sp>
      <p:sp>
        <p:nvSpPr>
          <p:cNvPr id="6" name="TextBox 5">
            <a:extLst>
              <a:ext uri="{FF2B5EF4-FFF2-40B4-BE49-F238E27FC236}">
                <a16:creationId xmlns:a16="http://schemas.microsoft.com/office/drawing/2014/main" id="{CA956C7C-6094-0F13-A856-68F45C63A95C}"/>
              </a:ext>
            </a:extLst>
          </p:cNvPr>
          <p:cNvSpPr txBox="1"/>
          <p:nvPr/>
        </p:nvSpPr>
        <p:spPr>
          <a:xfrm>
            <a:off x="728132" y="1698207"/>
            <a:ext cx="4419601" cy="461665"/>
          </a:xfrm>
          <a:prstGeom prst="rect">
            <a:avLst/>
          </a:prstGeom>
          <a:noFill/>
        </p:spPr>
        <p:txBody>
          <a:bodyPr wrap="square" rtlCol="0">
            <a:spAutoFit/>
          </a:bodyPr>
          <a:lstStyle/>
          <a:p>
            <a:r>
              <a:rPr lang="en-US" sz="2400" dirty="0"/>
              <a:t>Potential Bias</a:t>
            </a:r>
          </a:p>
        </p:txBody>
      </p:sp>
      <p:cxnSp>
        <p:nvCxnSpPr>
          <p:cNvPr id="8" name="Straight Connector 7">
            <a:extLst>
              <a:ext uri="{FF2B5EF4-FFF2-40B4-BE49-F238E27FC236}">
                <a16:creationId xmlns:a16="http://schemas.microsoft.com/office/drawing/2014/main" id="{3FDB3891-3277-9729-1E2D-D8E8B5DA5D1F}"/>
              </a:ext>
            </a:extLst>
          </p:cNvPr>
          <p:cNvCxnSpPr/>
          <p:nvPr/>
        </p:nvCxnSpPr>
        <p:spPr>
          <a:xfrm>
            <a:off x="609600" y="1461771"/>
            <a:ext cx="7425267" cy="0"/>
          </a:xfrm>
          <a:prstGeom prst="line">
            <a:avLst/>
          </a:prstGeom>
          <a:ln/>
        </p:spPr>
        <p:style>
          <a:lnRef idx="1">
            <a:schemeClr val="dk1"/>
          </a:lnRef>
          <a:fillRef idx="0">
            <a:schemeClr val="dk1"/>
          </a:fillRef>
          <a:effectRef idx="0">
            <a:schemeClr val="dk1"/>
          </a:effectRef>
          <a:fontRef idx="minor">
            <a:schemeClr val="tx1"/>
          </a:fontRef>
        </p:style>
      </p:cxnSp>
      <p:sp>
        <p:nvSpPr>
          <p:cNvPr id="9" name="Rectangle 8">
            <a:extLst>
              <a:ext uri="{FF2B5EF4-FFF2-40B4-BE49-F238E27FC236}">
                <a16:creationId xmlns:a16="http://schemas.microsoft.com/office/drawing/2014/main" id="{0D19187E-B9DB-2044-9AFF-0147B3646D40}"/>
              </a:ext>
            </a:extLst>
          </p:cNvPr>
          <p:cNvSpPr/>
          <p:nvPr/>
        </p:nvSpPr>
        <p:spPr>
          <a:xfrm>
            <a:off x="198948" y="204838"/>
            <a:ext cx="8772794" cy="6456208"/>
          </a:xfrm>
          <a:prstGeom prst="rect">
            <a:avLst/>
          </a:prstGeom>
          <a:no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41162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1A5A7DA-F0C0-C5BC-D05B-5805A73A8EEC}"/>
              </a:ext>
            </a:extLst>
          </p:cNvPr>
          <p:cNvSpPr txBox="1"/>
          <p:nvPr/>
        </p:nvSpPr>
        <p:spPr>
          <a:xfrm>
            <a:off x="711199" y="968806"/>
            <a:ext cx="7484533" cy="467564"/>
          </a:xfrm>
          <a:prstGeom prst="rect">
            <a:avLst/>
          </a:prstGeom>
          <a:noFill/>
        </p:spPr>
        <p:txBody>
          <a:bodyPr wrap="square">
            <a:spAutoFit/>
          </a:bodyPr>
          <a:lstStyle/>
          <a:p>
            <a:pPr marL="0" marR="0">
              <a:lnSpc>
                <a:spcPct val="107000"/>
              </a:lnSpc>
              <a:spcBef>
                <a:spcPts val="600"/>
              </a:spcBef>
              <a:spcAft>
                <a:spcPts val="600"/>
              </a:spcAft>
            </a:pPr>
            <a:r>
              <a:rPr lang="en-US" sz="2400" kern="12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SB-331 Judicial Curriculum Proposal and Alternative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8D45099A-B4BF-7E58-83E7-AF2FACE1379F}"/>
              </a:ext>
            </a:extLst>
          </p:cNvPr>
          <p:cNvSpPr txBox="1"/>
          <p:nvPr/>
        </p:nvSpPr>
        <p:spPr>
          <a:xfrm>
            <a:off x="728132" y="2211403"/>
            <a:ext cx="3725333" cy="1144672"/>
          </a:xfrm>
          <a:prstGeom prst="rect">
            <a:avLst/>
          </a:prstGeom>
          <a:noFill/>
        </p:spPr>
        <p:txBody>
          <a:bodyPr wrap="square" rtlCol="0">
            <a:spAutoFit/>
          </a:bodyPr>
          <a:lstStyle/>
          <a:p>
            <a:pPr>
              <a:spcAft>
                <a:spcPts val="1800"/>
              </a:spcAft>
            </a:pPr>
            <a:r>
              <a:rPr lang="en-US" sz="2400" dirty="0"/>
              <a:t>SB-331 Proposal</a:t>
            </a:r>
          </a:p>
          <a:p>
            <a:pPr marL="0" marR="0">
              <a:lnSpc>
                <a:spcPct val="107000"/>
              </a:lnSpc>
              <a:spcBef>
                <a:spcPts val="600"/>
              </a:spcBef>
              <a:spcAft>
                <a:spcPts val="1800"/>
              </a:spcAft>
              <a:tabLst>
                <a:tab pos="495300" algn="l"/>
              </a:tabLst>
            </a:pPr>
            <a:r>
              <a:rPr lang="en-US" sz="2400" kern="12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(F) Trauma.</a:t>
            </a:r>
            <a:endParaRPr lang="en-US" sz="2400" dirty="0"/>
          </a:p>
        </p:txBody>
      </p:sp>
      <p:sp>
        <p:nvSpPr>
          <p:cNvPr id="5" name="TextBox 4">
            <a:extLst>
              <a:ext uri="{FF2B5EF4-FFF2-40B4-BE49-F238E27FC236}">
                <a16:creationId xmlns:a16="http://schemas.microsoft.com/office/drawing/2014/main" id="{2BB22121-3805-1406-0DB2-1CD575EEC992}"/>
              </a:ext>
            </a:extLst>
          </p:cNvPr>
          <p:cNvSpPr txBox="1"/>
          <p:nvPr/>
        </p:nvSpPr>
        <p:spPr>
          <a:xfrm>
            <a:off x="4453465" y="2211403"/>
            <a:ext cx="4207935" cy="2564998"/>
          </a:xfrm>
          <a:prstGeom prst="rect">
            <a:avLst/>
          </a:prstGeom>
          <a:noFill/>
        </p:spPr>
        <p:txBody>
          <a:bodyPr wrap="square" rtlCol="0">
            <a:spAutoFit/>
          </a:bodyPr>
          <a:lstStyle/>
          <a:p>
            <a:pPr>
              <a:lnSpc>
                <a:spcPct val="107000"/>
              </a:lnSpc>
              <a:spcBef>
                <a:spcPts val="1800"/>
              </a:spcBef>
            </a:pPr>
            <a:r>
              <a:rPr lang="en-US" sz="2400" dirty="0"/>
              <a:t>Alternative  Proposal</a:t>
            </a:r>
          </a:p>
          <a:p>
            <a:pPr>
              <a:spcBef>
                <a:spcPts val="1800"/>
              </a:spcBef>
            </a:pPr>
            <a:r>
              <a:rPr lang="en-US" sz="2400" dirty="0">
                <a:effectLst/>
                <a:latin typeface="Cambria" panose="02040503050406030204" pitchFamily="18" charset="0"/>
                <a:ea typeface="Calibri" panose="020F0502020204030204" pitchFamily="34" charset="0"/>
                <a:cs typeface="Times New Roman" panose="02020603050405020304" pitchFamily="18" charset="0"/>
              </a:rPr>
              <a:t>(G) The difference between trauma and complex trauma, including the trans-generational transmission of trauma.</a:t>
            </a:r>
            <a:endParaRPr lang="en-US" sz="2400" dirty="0"/>
          </a:p>
        </p:txBody>
      </p:sp>
      <p:sp>
        <p:nvSpPr>
          <p:cNvPr id="6" name="TextBox 5">
            <a:extLst>
              <a:ext uri="{FF2B5EF4-FFF2-40B4-BE49-F238E27FC236}">
                <a16:creationId xmlns:a16="http://schemas.microsoft.com/office/drawing/2014/main" id="{CA956C7C-6094-0F13-A856-68F45C63A95C}"/>
              </a:ext>
            </a:extLst>
          </p:cNvPr>
          <p:cNvSpPr txBox="1"/>
          <p:nvPr/>
        </p:nvSpPr>
        <p:spPr>
          <a:xfrm>
            <a:off x="728132" y="1698207"/>
            <a:ext cx="4419601" cy="461665"/>
          </a:xfrm>
          <a:prstGeom prst="rect">
            <a:avLst/>
          </a:prstGeom>
          <a:noFill/>
        </p:spPr>
        <p:txBody>
          <a:bodyPr wrap="square" rtlCol="0">
            <a:spAutoFit/>
          </a:bodyPr>
          <a:lstStyle/>
          <a:p>
            <a:r>
              <a:rPr lang="en-US" sz="2400" dirty="0"/>
              <a:t>Trauma</a:t>
            </a:r>
          </a:p>
        </p:txBody>
      </p:sp>
      <p:cxnSp>
        <p:nvCxnSpPr>
          <p:cNvPr id="8" name="Straight Connector 7">
            <a:extLst>
              <a:ext uri="{FF2B5EF4-FFF2-40B4-BE49-F238E27FC236}">
                <a16:creationId xmlns:a16="http://schemas.microsoft.com/office/drawing/2014/main" id="{3FDB3891-3277-9729-1E2D-D8E8B5DA5D1F}"/>
              </a:ext>
            </a:extLst>
          </p:cNvPr>
          <p:cNvCxnSpPr/>
          <p:nvPr/>
        </p:nvCxnSpPr>
        <p:spPr>
          <a:xfrm>
            <a:off x="609600" y="1461771"/>
            <a:ext cx="7425267" cy="0"/>
          </a:xfrm>
          <a:prstGeom prst="line">
            <a:avLst/>
          </a:prstGeom>
          <a:ln/>
        </p:spPr>
        <p:style>
          <a:lnRef idx="1">
            <a:schemeClr val="dk1"/>
          </a:lnRef>
          <a:fillRef idx="0">
            <a:schemeClr val="dk1"/>
          </a:fillRef>
          <a:effectRef idx="0">
            <a:schemeClr val="dk1"/>
          </a:effectRef>
          <a:fontRef idx="minor">
            <a:schemeClr val="tx1"/>
          </a:fontRef>
        </p:style>
      </p:cxnSp>
      <p:sp>
        <p:nvSpPr>
          <p:cNvPr id="9" name="Rectangle 8">
            <a:extLst>
              <a:ext uri="{FF2B5EF4-FFF2-40B4-BE49-F238E27FC236}">
                <a16:creationId xmlns:a16="http://schemas.microsoft.com/office/drawing/2014/main" id="{0D19187E-B9DB-2044-9AFF-0147B3646D40}"/>
              </a:ext>
            </a:extLst>
          </p:cNvPr>
          <p:cNvSpPr/>
          <p:nvPr/>
        </p:nvSpPr>
        <p:spPr>
          <a:xfrm>
            <a:off x="198948" y="204838"/>
            <a:ext cx="8772794" cy="6456208"/>
          </a:xfrm>
          <a:prstGeom prst="rect">
            <a:avLst/>
          </a:prstGeom>
          <a:no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14775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1A5A7DA-F0C0-C5BC-D05B-5805A73A8EEC}"/>
              </a:ext>
            </a:extLst>
          </p:cNvPr>
          <p:cNvSpPr txBox="1"/>
          <p:nvPr/>
        </p:nvSpPr>
        <p:spPr>
          <a:xfrm>
            <a:off x="711199" y="968806"/>
            <a:ext cx="7484533" cy="467564"/>
          </a:xfrm>
          <a:prstGeom prst="rect">
            <a:avLst/>
          </a:prstGeom>
          <a:noFill/>
        </p:spPr>
        <p:txBody>
          <a:bodyPr wrap="square">
            <a:spAutoFit/>
          </a:bodyPr>
          <a:lstStyle/>
          <a:p>
            <a:pPr marL="0" marR="0">
              <a:lnSpc>
                <a:spcPct val="107000"/>
              </a:lnSpc>
              <a:spcBef>
                <a:spcPts val="600"/>
              </a:spcBef>
              <a:spcAft>
                <a:spcPts val="600"/>
              </a:spcAft>
            </a:pPr>
            <a:r>
              <a:rPr lang="en-US" sz="2400" kern="12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SB-331 Judicial Curriculum Proposal and Alternative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8D45099A-B4BF-7E58-83E7-AF2FACE1379F}"/>
              </a:ext>
            </a:extLst>
          </p:cNvPr>
          <p:cNvSpPr txBox="1"/>
          <p:nvPr/>
        </p:nvSpPr>
        <p:spPr>
          <a:xfrm>
            <a:off x="728132" y="2211403"/>
            <a:ext cx="3725333" cy="2330190"/>
          </a:xfrm>
          <a:prstGeom prst="rect">
            <a:avLst/>
          </a:prstGeom>
          <a:noFill/>
        </p:spPr>
        <p:txBody>
          <a:bodyPr wrap="square" rtlCol="0">
            <a:spAutoFit/>
          </a:bodyPr>
          <a:lstStyle/>
          <a:p>
            <a:pPr>
              <a:spcAft>
                <a:spcPts val="1800"/>
              </a:spcAft>
            </a:pPr>
            <a:r>
              <a:rPr lang="en-US" sz="2400" dirty="0"/>
              <a:t>SB-331 Proposal</a:t>
            </a:r>
          </a:p>
          <a:p>
            <a:pPr marL="0" marR="0">
              <a:lnSpc>
                <a:spcPct val="107000"/>
              </a:lnSpc>
              <a:spcBef>
                <a:spcPts val="600"/>
              </a:spcBef>
              <a:spcAft>
                <a:spcPts val="1800"/>
              </a:spcAft>
              <a:tabLst>
                <a:tab pos="495300" algn="l"/>
              </a:tabLst>
            </a:pPr>
            <a:r>
              <a:rPr lang="en-US" sz="2400" kern="12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(G) Long- and short-term impacts of domestic violence and</a:t>
            </a:r>
            <a:r>
              <a:rPr lang="en-US" sz="2400" dirty="0">
                <a:effectLst/>
                <a:latin typeface="Cambria" panose="02040503050406030204" pitchFamily="18" charset="0"/>
                <a:ea typeface="Calibri" panose="020F0502020204030204" pitchFamily="34" charset="0"/>
                <a:cs typeface="Times New Roman" panose="02020603050405020304" pitchFamily="18" charset="0"/>
              </a:rPr>
              <a:t> </a:t>
            </a:r>
            <a:r>
              <a:rPr lang="en-US" sz="2400" kern="12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child abuse on children.</a:t>
            </a:r>
            <a:endParaRPr lang="en-US" sz="2400" dirty="0"/>
          </a:p>
        </p:txBody>
      </p:sp>
      <p:sp>
        <p:nvSpPr>
          <p:cNvPr id="5" name="TextBox 4">
            <a:extLst>
              <a:ext uri="{FF2B5EF4-FFF2-40B4-BE49-F238E27FC236}">
                <a16:creationId xmlns:a16="http://schemas.microsoft.com/office/drawing/2014/main" id="{2BB22121-3805-1406-0DB2-1CD575EEC992}"/>
              </a:ext>
            </a:extLst>
          </p:cNvPr>
          <p:cNvSpPr txBox="1"/>
          <p:nvPr/>
        </p:nvSpPr>
        <p:spPr>
          <a:xfrm>
            <a:off x="4453465" y="2211403"/>
            <a:ext cx="4207935" cy="3303661"/>
          </a:xfrm>
          <a:prstGeom prst="rect">
            <a:avLst/>
          </a:prstGeom>
          <a:noFill/>
        </p:spPr>
        <p:txBody>
          <a:bodyPr wrap="square" rtlCol="0">
            <a:spAutoFit/>
          </a:bodyPr>
          <a:lstStyle/>
          <a:p>
            <a:pPr>
              <a:lnSpc>
                <a:spcPct val="107000"/>
              </a:lnSpc>
              <a:spcBef>
                <a:spcPts val="1800"/>
              </a:spcBef>
            </a:pPr>
            <a:r>
              <a:rPr lang="en-US" sz="2400" dirty="0"/>
              <a:t>Alternative  Proposal</a:t>
            </a:r>
          </a:p>
          <a:p>
            <a:pPr>
              <a:spcBef>
                <a:spcPts val="1800"/>
              </a:spcBef>
            </a:pPr>
            <a:r>
              <a:rPr lang="en-US" sz="2400" dirty="0">
                <a:effectLst/>
                <a:latin typeface="Cambria" panose="02040503050406030204" pitchFamily="18" charset="0"/>
                <a:ea typeface="Calibri" panose="020F0502020204030204" pitchFamily="34" charset="0"/>
                <a:cs typeface="Times New Roman" panose="02020603050405020304" pitchFamily="18" charset="0"/>
              </a:rPr>
              <a:t>(H) </a:t>
            </a:r>
            <a:r>
              <a:rPr lang="en-US" sz="2400" dirty="0">
                <a:latin typeface="Cambria" panose="02040503050406030204" pitchFamily="18" charset="0"/>
                <a:ea typeface="Calibri" panose="020F0502020204030204" pitchFamily="34" charset="0"/>
                <a:cs typeface="Times New Roman" panose="02020603050405020304" pitchFamily="18" charset="0"/>
              </a:rPr>
              <a:t>Identifying IPV and the associations of IPV to child abuse concerns following divorce, </a:t>
            </a:r>
            <a:r>
              <a:rPr lang="en-US" sz="2400" dirty="0">
                <a:effectLst/>
                <a:latin typeface="Cambria" panose="02040503050406030204" pitchFamily="18" charset="0"/>
                <a:ea typeface="Calibri" panose="020F0502020204030204" pitchFamily="34" charset="0"/>
                <a:cs typeface="Times New Roman" panose="02020603050405020304" pitchFamily="18" charset="0"/>
              </a:rPr>
              <a:t>including identifying false allegations of IPV designed to manipulate the court’s decisions. </a:t>
            </a:r>
            <a:endParaRPr lang="en-US" sz="2400" dirty="0"/>
          </a:p>
        </p:txBody>
      </p:sp>
      <p:sp>
        <p:nvSpPr>
          <p:cNvPr id="6" name="TextBox 5">
            <a:extLst>
              <a:ext uri="{FF2B5EF4-FFF2-40B4-BE49-F238E27FC236}">
                <a16:creationId xmlns:a16="http://schemas.microsoft.com/office/drawing/2014/main" id="{CA956C7C-6094-0F13-A856-68F45C63A95C}"/>
              </a:ext>
            </a:extLst>
          </p:cNvPr>
          <p:cNvSpPr txBox="1"/>
          <p:nvPr/>
        </p:nvSpPr>
        <p:spPr>
          <a:xfrm>
            <a:off x="728132" y="1698207"/>
            <a:ext cx="4419601" cy="461665"/>
          </a:xfrm>
          <a:prstGeom prst="rect">
            <a:avLst/>
          </a:prstGeom>
          <a:noFill/>
        </p:spPr>
        <p:txBody>
          <a:bodyPr wrap="square" rtlCol="0">
            <a:spAutoFit/>
          </a:bodyPr>
          <a:lstStyle/>
          <a:p>
            <a:r>
              <a:rPr lang="en-US" sz="2400" dirty="0"/>
              <a:t>Intimate Partner Violence (IPV)</a:t>
            </a:r>
          </a:p>
        </p:txBody>
      </p:sp>
      <p:cxnSp>
        <p:nvCxnSpPr>
          <p:cNvPr id="8" name="Straight Connector 7">
            <a:extLst>
              <a:ext uri="{FF2B5EF4-FFF2-40B4-BE49-F238E27FC236}">
                <a16:creationId xmlns:a16="http://schemas.microsoft.com/office/drawing/2014/main" id="{3FDB3891-3277-9729-1E2D-D8E8B5DA5D1F}"/>
              </a:ext>
            </a:extLst>
          </p:cNvPr>
          <p:cNvCxnSpPr/>
          <p:nvPr/>
        </p:nvCxnSpPr>
        <p:spPr>
          <a:xfrm>
            <a:off x="609600" y="1461771"/>
            <a:ext cx="7425267" cy="0"/>
          </a:xfrm>
          <a:prstGeom prst="line">
            <a:avLst/>
          </a:prstGeom>
          <a:ln/>
        </p:spPr>
        <p:style>
          <a:lnRef idx="1">
            <a:schemeClr val="dk1"/>
          </a:lnRef>
          <a:fillRef idx="0">
            <a:schemeClr val="dk1"/>
          </a:fillRef>
          <a:effectRef idx="0">
            <a:schemeClr val="dk1"/>
          </a:effectRef>
          <a:fontRef idx="minor">
            <a:schemeClr val="tx1"/>
          </a:fontRef>
        </p:style>
      </p:cxnSp>
      <p:sp>
        <p:nvSpPr>
          <p:cNvPr id="9" name="Rectangle 8">
            <a:extLst>
              <a:ext uri="{FF2B5EF4-FFF2-40B4-BE49-F238E27FC236}">
                <a16:creationId xmlns:a16="http://schemas.microsoft.com/office/drawing/2014/main" id="{0D19187E-B9DB-2044-9AFF-0147B3646D40}"/>
              </a:ext>
            </a:extLst>
          </p:cNvPr>
          <p:cNvSpPr/>
          <p:nvPr/>
        </p:nvSpPr>
        <p:spPr>
          <a:xfrm>
            <a:off x="198948" y="204838"/>
            <a:ext cx="8772794" cy="6456208"/>
          </a:xfrm>
          <a:prstGeom prst="rect">
            <a:avLst/>
          </a:prstGeom>
          <a:no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5506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1A5A7DA-F0C0-C5BC-D05B-5805A73A8EEC}"/>
              </a:ext>
            </a:extLst>
          </p:cNvPr>
          <p:cNvSpPr txBox="1"/>
          <p:nvPr/>
        </p:nvSpPr>
        <p:spPr>
          <a:xfrm>
            <a:off x="711199" y="968806"/>
            <a:ext cx="7484533" cy="467564"/>
          </a:xfrm>
          <a:prstGeom prst="rect">
            <a:avLst/>
          </a:prstGeom>
          <a:noFill/>
        </p:spPr>
        <p:txBody>
          <a:bodyPr wrap="square">
            <a:spAutoFit/>
          </a:bodyPr>
          <a:lstStyle/>
          <a:p>
            <a:pPr marL="0" marR="0">
              <a:lnSpc>
                <a:spcPct val="107000"/>
              </a:lnSpc>
              <a:spcBef>
                <a:spcPts val="600"/>
              </a:spcBef>
              <a:spcAft>
                <a:spcPts val="600"/>
              </a:spcAft>
            </a:pPr>
            <a:r>
              <a:rPr lang="en-US" sz="2400" kern="12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SB-331 Judicial Curriculum Proposal and Alternative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8D45099A-B4BF-7E58-83E7-AF2FACE1379F}"/>
              </a:ext>
            </a:extLst>
          </p:cNvPr>
          <p:cNvSpPr txBox="1"/>
          <p:nvPr/>
        </p:nvSpPr>
        <p:spPr>
          <a:xfrm>
            <a:off x="728132" y="2211403"/>
            <a:ext cx="3725333" cy="2725361"/>
          </a:xfrm>
          <a:prstGeom prst="rect">
            <a:avLst/>
          </a:prstGeom>
          <a:noFill/>
        </p:spPr>
        <p:txBody>
          <a:bodyPr wrap="square" rtlCol="0">
            <a:spAutoFit/>
          </a:bodyPr>
          <a:lstStyle/>
          <a:p>
            <a:pPr>
              <a:spcAft>
                <a:spcPts val="1800"/>
              </a:spcAft>
            </a:pPr>
            <a:r>
              <a:rPr lang="en-US" sz="2400" dirty="0"/>
              <a:t>SB-331 Proposal</a:t>
            </a:r>
          </a:p>
          <a:p>
            <a:pPr marL="0" marR="0">
              <a:lnSpc>
                <a:spcPct val="107000"/>
              </a:lnSpc>
              <a:spcBef>
                <a:spcPts val="600"/>
              </a:spcBef>
              <a:spcAft>
                <a:spcPts val="1800"/>
              </a:spcAft>
              <a:tabLst>
                <a:tab pos="495300" algn="l"/>
              </a:tabLst>
            </a:pPr>
            <a:r>
              <a:rPr lang="en-US" sz="2400" kern="12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(H) Victim and perpetrator behavioral patterns and relationship</a:t>
            </a:r>
            <a:r>
              <a:rPr lang="en-US" sz="2400" dirty="0">
                <a:effectLst/>
                <a:latin typeface="Cambria" panose="02040503050406030204" pitchFamily="18" charset="0"/>
                <a:ea typeface="Calibri" panose="020F0502020204030204" pitchFamily="34" charset="0"/>
                <a:cs typeface="Times New Roman" panose="02020603050405020304" pitchFamily="18" charset="0"/>
              </a:rPr>
              <a:t> </a:t>
            </a:r>
            <a:r>
              <a:rPr lang="en-US" sz="2400" kern="12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dynamics within the cycle of violence.</a:t>
            </a:r>
            <a:endParaRPr lang="en-US" sz="2400" dirty="0"/>
          </a:p>
        </p:txBody>
      </p:sp>
      <p:sp>
        <p:nvSpPr>
          <p:cNvPr id="5" name="TextBox 4">
            <a:extLst>
              <a:ext uri="{FF2B5EF4-FFF2-40B4-BE49-F238E27FC236}">
                <a16:creationId xmlns:a16="http://schemas.microsoft.com/office/drawing/2014/main" id="{2BB22121-3805-1406-0DB2-1CD575EEC992}"/>
              </a:ext>
            </a:extLst>
          </p:cNvPr>
          <p:cNvSpPr txBox="1"/>
          <p:nvPr/>
        </p:nvSpPr>
        <p:spPr>
          <a:xfrm>
            <a:off x="4453465" y="2211403"/>
            <a:ext cx="4207935" cy="2934329"/>
          </a:xfrm>
          <a:prstGeom prst="rect">
            <a:avLst/>
          </a:prstGeom>
          <a:noFill/>
        </p:spPr>
        <p:txBody>
          <a:bodyPr wrap="square" rtlCol="0">
            <a:spAutoFit/>
          </a:bodyPr>
          <a:lstStyle/>
          <a:p>
            <a:pPr>
              <a:lnSpc>
                <a:spcPct val="107000"/>
              </a:lnSpc>
              <a:spcBef>
                <a:spcPts val="1800"/>
              </a:spcBef>
            </a:pPr>
            <a:r>
              <a:rPr lang="en-US" sz="2400" dirty="0"/>
              <a:t>Alternative  Proposal</a:t>
            </a:r>
          </a:p>
          <a:p>
            <a:pPr>
              <a:spcBef>
                <a:spcPts val="1800"/>
              </a:spcBef>
            </a:pPr>
            <a:r>
              <a:rPr lang="en-US" sz="2400" dirty="0">
                <a:effectLst/>
                <a:latin typeface="Cambria" panose="02040503050406030204" pitchFamily="18" charset="0"/>
                <a:ea typeface="Calibri" panose="020F0502020204030204" pitchFamily="34" charset="0"/>
                <a:cs typeface="Times New Roman" panose="02020603050405020304" pitchFamily="18" charset="0"/>
              </a:rPr>
              <a:t>(I) </a:t>
            </a:r>
            <a:r>
              <a:rPr lang="en-US" sz="2400" kern="12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Victim and perpetrator behavioral patterns and relationship</a:t>
            </a:r>
            <a:r>
              <a:rPr lang="en-US" sz="2400" dirty="0">
                <a:effectLst/>
                <a:latin typeface="Cambria" panose="02040503050406030204" pitchFamily="18" charset="0"/>
                <a:ea typeface="Calibri" panose="020F0502020204030204" pitchFamily="34" charset="0"/>
                <a:cs typeface="Times New Roman" panose="02020603050405020304" pitchFamily="18" charset="0"/>
              </a:rPr>
              <a:t> </a:t>
            </a:r>
            <a:r>
              <a:rPr lang="en-US" sz="2400" kern="12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dynamics within the cycle of violence, and spousal psychological abuse using children as weapons.</a:t>
            </a:r>
            <a:endParaRPr lang="en-US" sz="2400" dirty="0"/>
          </a:p>
        </p:txBody>
      </p:sp>
      <p:sp>
        <p:nvSpPr>
          <p:cNvPr id="6" name="TextBox 5">
            <a:extLst>
              <a:ext uri="{FF2B5EF4-FFF2-40B4-BE49-F238E27FC236}">
                <a16:creationId xmlns:a16="http://schemas.microsoft.com/office/drawing/2014/main" id="{CA956C7C-6094-0F13-A856-68F45C63A95C}"/>
              </a:ext>
            </a:extLst>
          </p:cNvPr>
          <p:cNvSpPr txBox="1"/>
          <p:nvPr/>
        </p:nvSpPr>
        <p:spPr>
          <a:xfrm>
            <a:off x="728132" y="1698207"/>
            <a:ext cx="4419601" cy="461665"/>
          </a:xfrm>
          <a:prstGeom prst="rect">
            <a:avLst/>
          </a:prstGeom>
          <a:noFill/>
        </p:spPr>
        <p:txBody>
          <a:bodyPr wrap="square" rtlCol="0">
            <a:spAutoFit/>
          </a:bodyPr>
          <a:lstStyle/>
          <a:p>
            <a:r>
              <a:rPr lang="en-US" sz="2400" dirty="0"/>
              <a:t>IPV Cycle of Violence</a:t>
            </a:r>
          </a:p>
        </p:txBody>
      </p:sp>
      <p:cxnSp>
        <p:nvCxnSpPr>
          <p:cNvPr id="8" name="Straight Connector 7">
            <a:extLst>
              <a:ext uri="{FF2B5EF4-FFF2-40B4-BE49-F238E27FC236}">
                <a16:creationId xmlns:a16="http://schemas.microsoft.com/office/drawing/2014/main" id="{3FDB3891-3277-9729-1E2D-D8E8B5DA5D1F}"/>
              </a:ext>
            </a:extLst>
          </p:cNvPr>
          <p:cNvCxnSpPr/>
          <p:nvPr/>
        </p:nvCxnSpPr>
        <p:spPr>
          <a:xfrm>
            <a:off x="609600" y="1461771"/>
            <a:ext cx="7425267" cy="0"/>
          </a:xfrm>
          <a:prstGeom prst="line">
            <a:avLst/>
          </a:prstGeom>
          <a:ln/>
        </p:spPr>
        <p:style>
          <a:lnRef idx="1">
            <a:schemeClr val="dk1"/>
          </a:lnRef>
          <a:fillRef idx="0">
            <a:schemeClr val="dk1"/>
          </a:fillRef>
          <a:effectRef idx="0">
            <a:schemeClr val="dk1"/>
          </a:effectRef>
          <a:fontRef idx="minor">
            <a:schemeClr val="tx1"/>
          </a:fontRef>
        </p:style>
      </p:cxnSp>
      <p:sp>
        <p:nvSpPr>
          <p:cNvPr id="9" name="Rectangle 8">
            <a:extLst>
              <a:ext uri="{FF2B5EF4-FFF2-40B4-BE49-F238E27FC236}">
                <a16:creationId xmlns:a16="http://schemas.microsoft.com/office/drawing/2014/main" id="{0D19187E-B9DB-2044-9AFF-0147B3646D40}"/>
              </a:ext>
            </a:extLst>
          </p:cNvPr>
          <p:cNvSpPr/>
          <p:nvPr/>
        </p:nvSpPr>
        <p:spPr>
          <a:xfrm>
            <a:off x="198948" y="204838"/>
            <a:ext cx="8772794" cy="6456208"/>
          </a:xfrm>
          <a:prstGeom prst="rect">
            <a:avLst/>
          </a:prstGeom>
          <a:no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73483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1A5A7DA-F0C0-C5BC-D05B-5805A73A8EEC}"/>
              </a:ext>
            </a:extLst>
          </p:cNvPr>
          <p:cNvSpPr txBox="1"/>
          <p:nvPr/>
        </p:nvSpPr>
        <p:spPr>
          <a:xfrm>
            <a:off x="711199" y="968806"/>
            <a:ext cx="7484533" cy="467564"/>
          </a:xfrm>
          <a:prstGeom prst="rect">
            <a:avLst/>
          </a:prstGeom>
          <a:noFill/>
        </p:spPr>
        <p:txBody>
          <a:bodyPr wrap="square">
            <a:spAutoFit/>
          </a:bodyPr>
          <a:lstStyle/>
          <a:p>
            <a:pPr marL="0" marR="0">
              <a:lnSpc>
                <a:spcPct val="107000"/>
              </a:lnSpc>
              <a:spcBef>
                <a:spcPts val="600"/>
              </a:spcBef>
              <a:spcAft>
                <a:spcPts val="600"/>
              </a:spcAft>
            </a:pPr>
            <a:r>
              <a:rPr lang="en-US" sz="2400" kern="12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SB-331 Judicial Curriculum Proposal and Alternative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8D45099A-B4BF-7E58-83E7-AF2FACE1379F}"/>
              </a:ext>
            </a:extLst>
          </p:cNvPr>
          <p:cNvSpPr txBox="1"/>
          <p:nvPr/>
        </p:nvSpPr>
        <p:spPr>
          <a:xfrm>
            <a:off x="728132" y="2211403"/>
            <a:ext cx="3725333" cy="1144672"/>
          </a:xfrm>
          <a:prstGeom prst="rect">
            <a:avLst/>
          </a:prstGeom>
          <a:noFill/>
        </p:spPr>
        <p:txBody>
          <a:bodyPr wrap="square" rtlCol="0">
            <a:spAutoFit/>
          </a:bodyPr>
          <a:lstStyle/>
          <a:p>
            <a:pPr>
              <a:spcAft>
                <a:spcPts val="1800"/>
              </a:spcAft>
            </a:pPr>
            <a:r>
              <a:rPr lang="en-US" sz="2400" dirty="0"/>
              <a:t>SB-331 Proposal</a:t>
            </a:r>
          </a:p>
          <a:p>
            <a:pPr marL="0" marR="0">
              <a:lnSpc>
                <a:spcPct val="107000"/>
              </a:lnSpc>
              <a:spcBef>
                <a:spcPts val="600"/>
              </a:spcBef>
              <a:spcAft>
                <a:spcPts val="1800"/>
              </a:spcAft>
              <a:tabLst>
                <a:tab pos="495300" algn="l"/>
              </a:tabLst>
            </a:pPr>
            <a:r>
              <a:rPr lang="en-US" sz="2400" dirty="0">
                <a:solidFill>
                  <a:srgbClr val="000000"/>
                </a:solidFill>
                <a:latin typeface="Cambria" panose="02040503050406030204" pitchFamily="18" charset="0"/>
                <a:ea typeface="Calibri" panose="020F0502020204030204" pitchFamily="34" charset="0"/>
                <a:cs typeface="Times New Roman" panose="02020603050405020304" pitchFamily="18" charset="0"/>
              </a:rPr>
              <a:t>none</a:t>
            </a:r>
            <a:endParaRPr lang="en-US" sz="2400" dirty="0"/>
          </a:p>
        </p:txBody>
      </p:sp>
      <p:sp>
        <p:nvSpPr>
          <p:cNvPr id="5" name="TextBox 4">
            <a:extLst>
              <a:ext uri="{FF2B5EF4-FFF2-40B4-BE49-F238E27FC236}">
                <a16:creationId xmlns:a16="http://schemas.microsoft.com/office/drawing/2014/main" id="{2BB22121-3805-1406-0DB2-1CD575EEC992}"/>
              </a:ext>
            </a:extLst>
          </p:cNvPr>
          <p:cNvSpPr txBox="1"/>
          <p:nvPr/>
        </p:nvSpPr>
        <p:spPr>
          <a:xfrm>
            <a:off x="4182533" y="2211403"/>
            <a:ext cx="4478867" cy="4042325"/>
          </a:xfrm>
          <a:prstGeom prst="rect">
            <a:avLst/>
          </a:prstGeom>
          <a:noFill/>
        </p:spPr>
        <p:txBody>
          <a:bodyPr wrap="square" rtlCol="0">
            <a:spAutoFit/>
          </a:bodyPr>
          <a:lstStyle/>
          <a:p>
            <a:pPr>
              <a:lnSpc>
                <a:spcPct val="107000"/>
              </a:lnSpc>
              <a:spcBef>
                <a:spcPts val="1800"/>
              </a:spcBef>
            </a:pPr>
            <a:r>
              <a:rPr lang="en-US" sz="2400" dirty="0"/>
              <a:t>Alternative  Proposal</a:t>
            </a:r>
          </a:p>
          <a:p>
            <a:pPr>
              <a:spcBef>
                <a:spcPts val="1800"/>
              </a:spcBef>
            </a:pPr>
            <a:r>
              <a:rPr lang="en-US" sz="2400" dirty="0">
                <a:effectLst/>
                <a:latin typeface="Cambria" panose="02040503050406030204" pitchFamily="18" charset="0"/>
                <a:ea typeface="Calibri" panose="020F0502020204030204" pitchFamily="34" charset="0"/>
                <a:cs typeface="Times New Roman" panose="02020603050405020304" pitchFamily="18" charset="0"/>
              </a:rPr>
              <a:t>Symptom patterns of narcissistic, borderline, and dark personality pathology, including child and spousal abuse risks, the potential development of persecutory delusions, and the creation of false pathology in the child to manipulate the court’s decisions for secondary gain.</a:t>
            </a:r>
            <a:endParaRPr lang="en-US" sz="2400" dirty="0"/>
          </a:p>
        </p:txBody>
      </p:sp>
      <p:cxnSp>
        <p:nvCxnSpPr>
          <p:cNvPr id="8" name="Straight Connector 7">
            <a:extLst>
              <a:ext uri="{FF2B5EF4-FFF2-40B4-BE49-F238E27FC236}">
                <a16:creationId xmlns:a16="http://schemas.microsoft.com/office/drawing/2014/main" id="{3FDB3891-3277-9729-1E2D-D8E8B5DA5D1F}"/>
              </a:ext>
            </a:extLst>
          </p:cNvPr>
          <p:cNvCxnSpPr/>
          <p:nvPr/>
        </p:nvCxnSpPr>
        <p:spPr>
          <a:xfrm>
            <a:off x="609600" y="1461771"/>
            <a:ext cx="7425267" cy="0"/>
          </a:xfrm>
          <a:prstGeom prst="line">
            <a:avLst/>
          </a:prstGeom>
          <a:ln/>
        </p:spPr>
        <p:style>
          <a:lnRef idx="1">
            <a:schemeClr val="dk1"/>
          </a:lnRef>
          <a:fillRef idx="0">
            <a:schemeClr val="dk1"/>
          </a:fillRef>
          <a:effectRef idx="0">
            <a:schemeClr val="dk1"/>
          </a:effectRef>
          <a:fontRef idx="minor">
            <a:schemeClr val="tx1"/>
          </a:fontRef>
        </p:style>
      </p:cxnSp>
      <p:sp>
        <p:nvSpPr>
          <p:cNvPr id="9" name="Rectangle 8">
            <a:extLst>
              <a:ext uri="{FF2B5EF4-FFF2-40B4-BE49-F238E27FC236}">
                <a16:creationId xmlns:a16="http://schemas.microsoft.com/office/drawing/2014/main" id="{0D19187E-B9DB-2044-9AFF-0147B3646D40}"/>
              </a:ext>
            </a:extLst>
          </p:cNvPr>
          <p:cNvSpPr/>
          <p:nvPr/>
        </p:nvSpPr>
        <p:spPr>
          <a:xfrm>
            <a:off x="198948" y="204838"/>
            <a:ext cx="8772794" cy="6456208"/>
          </a:xfrm>
          <a:prstGeom prst="rect">
            <a:avLst/>
          </a:prstGeom>
          <a:no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88A8D0C2-A57F-D604-5938-4F8FEE90836D}"/>
              </a:ext>
            </a:extLst>
          </p:cNvPr>
          <p:cNvSpPr txBox="1"/>
          <p:nvPr/>
        </p:nvSpPr>
        <p:spPr>
          <a:xfrm>
            <a:off x="728132" y="1698207"/>
            <a:ext cx="6595535" cy="461665"/>
          </a:xfrm>
          <a:prstGeom prst="rect">
            <a:avLst/>
          </a:prstGeom>
          <a:noFill/>
        </p:spPr>
        <p:txBody>
          <a:bodyPr wrap="square" rtlCol="0">
            <a:spAutoFit/>
          </a:bodyPr>
          <a:lstStyle/>
          <a:p>
            <a:r>
              <a:rPr lang="en-US" sz="2400" dirty="0"/>
              <a:t>Narcissistic-Borderline-Dark Personality Pathology</a:t>
            </a:r>
          </a:p>
        </p:txBody>
      </p:sp>
    </p:spTree>
    <p:extLst>
      <p:ext uri="{BB962C8B-B14F-4D97-AF65-F5344CB8AC3E}">
        <p14:creationId xmlns:p14="http://schemas.microsoft.com/office/powerpoint/2010/main" val="1054557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1A5A7DA-F0C0-C5BC-D05B-5805A73A8EEC}"/>
              </a:ext>
            </a:extLst>
          </p:cNvPr>
          <p:cNvSpPr txBox="1"/>
          <p:nvPr/>
        </p:nvSpPr>
        <p:spPr>
          <a:xfrm>
            <a:off x="711199" y="968806"/>
            <a:ext cx="7484533" cy="467564"/>
          </a:xfrm>
          <a:prstGeom prst="rect">
            <a:avLst/>
          </a:prstGeom>
          <a:noFill/>
        </p:spPr>
        <p:txBody>
          <a:bodyPr wrap="square">
            <a:spAutoFit/>
          </a:bodyPr>
          <a:lstStyle/>
          <a:p>
            <a:pPr marL="0" marR="0">
              <a:lnSpc>
                <a:spcPct val="107000"/>
              </a:lnSpc>
              <a:spcBef>
                <a:spcPts val="600"/>
              </a:spcBef>
              <a:spcAft>
                <a:spcPts val="600"/>
              </a:spcAft>
            </a:pPr>
            <a:r>
              <a:rPr lang="en-US" sz="2400" kern="12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SB-331 Judicial Curriculum Proposal and Alternative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8D45099A-B4BF-7E58-83E7-AF2FACE1379F}"/>
              </a:ext>
            </a:extLst>
          </p:cNvPr>
          <p:cNvSpPr txBox="1"/>
          <p:nvPr/>
        </p:nvSpPr>
        <p:spPr>
          <a:xfrm>
            <a:off x="728132" y="2211403"/>
            <a:ext cx="3725333" cy="1144672"/>
          </a:xfrm>
          <a:prstGeom prst="rect">
            <a:avLst/>
          </a:prstGeom>
          <a:noFill/>
        </p:spPr>
        <p:txBody>
          <a:bodyPr wrap="square" rtlCol="0">
            <a:spAutoFit/>
          </a:bodyPr>
          <a:lstStyle/>
          <a:p>
            <a:pPr>
              <a:spcAft>
                <a:spcPts val="1800"/>
              </a:spcAft>
            </a:pPr>
            <a:r>
              <a:rPr lang="en-US" sz="2400" dirty="0"/>
              <a:t>SB-331 Proposal</a:t>
            </a:r>
          </a:p>
          <a:p>
            <a:pPr marL="0" marR="0">
              <a:lnSpc>
                <a:spcPct val="107000"/>
              </a:lnSpc>
              <a:spcBef>
                <a:spcPts val="600"/>
              </a:spcBef>
              <a:spcAft>
                <a:spcPts val="1800"/>
              </a:spcAft>
              <a:tabLst>
                <a:tab pos="495300" algn="l"/>
              </a:tabLst>
            </a:pPr>
            <a:r>
              <a:rPr lang="en-US" sz="2400" dirty="0">
                <a:solidFill>
                  <a:srgbClr val="000000"/>
                </a:solidFill>
                <a:latin typeface="Cambria" panose="02040503050406030204" pitchFamily="18" charset="0"/>
                <a:ea typeface="Calibri" panose="020F0502020204030204" pitchFamily="34" charset="0"/>
                <a:cs typeface="Times New Roman" panose="02020603050405020304" pitchFamily="18" charset="0"/>
              </a:rPr>
              <a:t>none</a:t>
            </a:r>
            <a:endParaRPr lang="en-US" sz="2400" dirty="0"/>
          </a:p>
        </p:txBody>
      </p:sp>
      <p:sp>
        <p:nvSpPr>
          <p:cNvPr id="5" name="TextBox 4">
            <a:extLst>
              <a:ext uri="{FF2B5EF4-FFF2-40B4-BE49-F238E27FC236}">
                <a16:creationId xmlns:a16="http://schemas.microsoft.com/office/drawing/2014/main" id="{2BB22121-3805-1406-0DB2-1CD575EEC992}"/>
              </a:ext>
            </a:extLst>
          </p:cNvPr>
          <p:cNvSpPr txBox="1"/>
          <p:nvPr/>
        </p:nvSpPr>
        <p:spPr>
          <a:xfrm>
            <a:off x="4182533" y="2211403"/>
            <a:ext cx="4478867" cy="2934329"/>
          </a:xfrm>
          <a:prstGeom prst="rect">
            <a:avLst/>
          </a:prstGeom>
          <a:noFill/>
        </p:spPr>
        <p:txBody>
          <a:bodyPr wrap="square" rtlCol="0">
            <a:spAutoFit/>
          </a:bodyPr>
          <a:lstStyle/>
          <a:p>
            <a:pPr>
              <a:lnSpc>
                <a:spcPct val="107000"/>
              </a:lnSpc>
              <a:spcBef>
                <a:spcPts val="1800"/>
              </a:spcBef>
            </a:pPr>
            <a:r>
              <a:rPr lang="en-US" sz="2400" dirty="0"/>
              <a:t>Alternative  Proposal</a:t>
            </a:r>
          </a:p>
          <a:p>
            <a:pPr>
              <a:spcBef>
                <a:spcPts val="1800"/>
              </a:spcBef>
            </a:pPr>
            <a:r>
              <a:rPr lang="en-US" sz="2400" dirty="0">
                <a:effectLst/>
                <a:latin typeface="Cambria" panose="02040503050406030204" pitchFamily="18" charset="0"/>
                <a:ea typeface="Calibri" panose="020F0502020204030204" pitchFamily="34" charset="0"/>
                <a:cs typeface="Times New Roman" panose="02020603050405020304" pitchFamily="18" charset="0"/>
              </a:rPr>
              <a:t>The features of family systems and family conflict, including triangulation, cross-generational coalitions, emotional cutoffs, inverted hierarchies, and enmeshment.</a:t>
            </a:r>
            <a:endParaRPr lang="en-US" sz="2400" dirty="0"/>
          </a:p>
        </p:txBody>
      </p:sp>
      <p:cxnSp>
        <p:nvCxnSpPr>
          <p:cNvPr id="8" name="Straight Connector 7">
            <a:extLst>
              <a:ext uri="{FF2B5EF4-FFF2-40B4-BE49-F238E27FC236}">
                <a16:creationId xmlns:a16="http://schemas.microsoft.com/office/drawing/2014/main" id="{3FDB3891-3277-9729-1E2D-D8E8B5DA5D1F}"/>
              </a:ext>
            </a:extLst>
          </p:cNvPr>
          <p:cNvCxnSpPr/>
          <p:nvPr/>
        </p:nvCxnSpPr>
        <p:spPr>
          <a:xfrm>
            <a:off x="609600" y="1461771"/>
            <a:ext cx="7425267" cy="0"/>
          </a:xfrm>
          <a:prstGeom prst="line">
            <a:avLst/>
          </a:prstGeom>
          <a:ln/>
        </p:spPr>
        <p:style>
          <a:lnRef idx="1">
            <a:schemeClr val="dk1"/>
          </a:lnRef>
          <a:fillRef idx="0">
            <a:schemeClr val="dk1"/>
          </a:fillRef>
          <a:effectRef idx="0">
            <a:schemeClr val="dk1"/>
          </a:effectRef>
          <a:fontRef idx="minor">
            <a:schemeClr val="tx1"/>
          </a:fontRef>
        </p:style>
      </p:cxnSp>
      <p:sp>
        <p:nvSpPr>
          <p:cNvPr id="9" name="Rectangle 8">
            <a:extLst>
              <a:ext uri="{FF2B5EF4-FFF2-40B4-BE49-F238E27FC236}">
                <a16:creationId xmlns:a16="http://schemas.microsoft.com/office/drawing/2014/main" id="{0D19187E-B9DB-2044-9AFF-0147B3646D40}"/>
              </a:ext>
            </a:extLst>
          </p:cNvPr>
          <p:cNvSpPr/>
          <p:nvPr/>
        </p:nvSpPr>
        <p:spPr>
          <a:xfrm>
            <a:off x="198948" y="204838"/>
            <a:ext cx="8772794" cy="6456208"/>
          </a:xfrm>
          <a:prstGeom prst="rect">
            <a:avLst/>
          </a:prstGeom>
          <a:no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88A8D0C2-A57F-D604-5938-4F8FEE90836D}"/>
              </a:ext>
            </a:extLst>
          </p:cNvPr>
          <p:cNvSpPr txBox="1"/>
          <p:nvPr/>
        </p:nvSpPr>
        <p:spPr>
          <a:xfrm>
            <a:off x="728132" y="1698207"/>
            <a:ext cx="6595535" cy="461665"/>
          </a:xfrm>
          <a:prstGeom prst="rect">
            <a:avLst/>
          </a:prstGeom>
          <a:noFill/>
        </p:spPr>
        <p:txBody>
          <a:bodyPr wrap="square" rtlCol="0">
            <a:spAutoFit/>
          </a:bodyPr>
          <a:lstStyle/>
          <a:p>
            <a:r>
              <a:rPr lang="en-US" sz="2400" dirty="0"/>
              <a:t>Family Systems Constructs</a:t>
            </a:r>
          </a:p>
        </p:txBody>
      </p:sp>
    </p:spTree>
    <p:extLst>
      <p:ext uri="{BB962C8B-B14F-4D97-AF65-F5344CB8AC3E}">
        <p14:creationId xmlns:p14="http://schemas.microsoft.com/office/powerpoint/2010/main" val="339221910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18222</TotalTime>
  <Words>894</Words>
  <Application>Microsoft Office PowerPoint</Application>
  <PresentationFormat>On-screen Show (4:3)</PresentationFormat>
  <Paragraphs>103</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Cambria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Craig Childress</dc:creator>
  <cp:lastModifiedBy>Craig Childress</cp:lastModifiedBy>
  <cp:revision>4</cp:revision>
  <cp:lastPrinted>2023-04-15T15:29:54Z</cp:lastPrinted>
  <dcterms:created xsi:type="dcterms:W3CDTF">2020-09-06T15:49:50Z</dcterms:created>
  <dcterms:modified xsi:type="dcterms:W3CDTF">2023-04-15T15:41:49Z</dcterms:modified>
</cp:coreProperties>
</file>